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5"/>
  </p:notesMasterIdLst>
  <p:sldIdLst>
    <p:sldId id="256" r:id="rId2"/>
    <p:sldId id="265" r:id="rId3"/>
    <p:sldId id="257" r:id="rId4"/>
    <p:sldId id="266" r:id="rId5"/>
    <p:sldId id="258" r:id="rId6"/>
    <p:sldId id="267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268" r:id="rId35"/>
    <p:sldId id="313" r:id="rId36"/>
    <p:sldId id="305" r:id="rId37"/>
    <p:sldId id="263" r:id="rId38"/>
    <p:sldId id="269" r:id="rId39"/>
    <p:sldId id="259" r:id="rId40"/>
    <p:sldId id="348" r:id="rId41"/>
    <p:sldId id="306" r:id="rId42"/>
    <p:sldId id="315" r:id="rId43"/>
    <p:sldId id="261" r:id="rId44"/>
    <p:sldId id="316" r:id="rId45"/>
    <p:sldId id="260" r:id="rId46"/>
    <p:sldId id="317" r:id="rId47"/>
    <p:sldId id="271" r:id="rId48"/>
    <p:sldId id="318" r:id="rId49"/>
    <p:sldId id="270" r:id="rId50"/>
    <p:sldId id="264" r:id="rId51"/>
    <p:sldId id="307" r:id="rId52"/>
    <p:sldId id="272" r:id="rId53"/>
    <p:sldId id="319" r:id="rId54"/>
    <p:sldId id="273" r:id="rId55"/>
    <p:sldId id="309" r:id="rId56"/>
    <p:sldId id="308" r:id="rId57"/>
    <p:sldId id="274" r:id="rId58"/>
    <p:sldId id="302" r:id="rId59"/>
    <p:sldId id="310" r:id="rId60"/>
    <p:sldId id="311" r:id="rId61"/>
    <p:sldId id="312" r:id="rId62"/>
    <p:sldId id="314" r:id="rId63"/>
    <p:sldId id="347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9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6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ED188-E1BB-4E62-93A7-06760656A384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2FADD4-0489-4F3C-B8C3-0EE59DDE83BC}">
      <dgm:prSet phldrT="[Text]"/>
      <dgm:spPr/>
      <dgm:t>
        <a:bodyPr/>
        <a:lstStyle/>
        <a:p>
          <a:r>
            <a:rPr lang="en-US" b="1" dirty="0" smtClean="0"/>
            <a:t>Elementary</a:t>
          </a:r>
          <a:endParaRPr lang="en-US" b="1" dirty="0"/>
        </a:p>
      </dgm:t>
    </dgm:pt>
    <dgm:pt modelId="{BD0B2E2B-6500-4CEA-B95A-00E3C67A6EE5}" type="parTrans" cxnId="{CB463B76-6A54-45B6-8C42-0F3F8CB5BA22}">
      <dgm:prSet/>
      <dgm:spPr/>
      <dgm:t>
        <a:bodyPr/>
        <a:lstStyle/>
        <a:p>
          <a:endParaRPr lang="en-US"/>
        </a:p>
      </dgm:t>
    </dgm:pt>
    <dgm:pt modelId="{C5536E88-3D2D-4C31-973C-D01B8E476EA5}" type="sibTrans" cxnId="{CB463B76-6A54-45B6-8C42-0F3F8CB5BA22}">
      <dgm:prSet/>
      <dgm:spPr/>
      <dgm:t>
        <a:bodyPr/>
        <a:lstStyle/>
        <a:p>
          <a:endParaRPr lang="en-US"/>
        </a:p>
      </dgm:t>
    </dgm:pt>
    <dgm:pt modelId="{490F7C6A-DFFE-4437-8EE9-AC54B92764EF}">
      <dgm:prSet phldrT="[Text]"/>
      <dgm:spPr/>
      <dgm:t>
        <a:bodyPr/>
        <a:lstStyle/>
        <a:p>
          <a:r>
            <a:rPr lang="en-US" dirty="0" smtClean="0"/>
            <a:t>4 STEM Clubs</a:t>
          </a:r>
          <a:endParaRPr lang="en-US" dirty="0"/>
        </a:p>
      </dgm:t>
    </dgm:pt>
    <dgm:pt modelId="{DBCE7BF9-D7F7-40FF-AD8C-ED907732333C}" type="parTrans" cxnId="{2AFA2F8D-A19F-4E41-80D5-3B656BE7981F}">
      <dgm:prSet/>
      <dgm:spPr/>
      <dgm:t>
        <a:bodyPr/>
        <a:lstStyle/>
        <a:p>
          <a:endParaRPr lang="en-US"/>
        </a:p>
      </dgm:t>
    </dgm:pt>
    <dgm:pt modelId="{D2F87758-335A-40F5-B7B7-476236866804}" type="sibTrans" cxnId="{2AFA2F8D-A19F-4E41-80D5-3B656BE7981F}">
      <dgm:prSet/>
      <dgm:spPr/>
      <dgm:t>
        <a:bodyPr/>
        <a:lstStyle/>
        <a:p>
          <a:endParaRPr lang="en-US"/>
        </a:p>
      </dgm:t>
    </dgm:pt>
    <dgm:pt modelId="{2C8AF6E5-0A59-4214-A8F0-EFC7D4CA669E}">
      <dgm:prSet phldrT="[Text]"/>
      <dgm:spPr/>
      <dgm:t>
        <a:bodyPr/>
        <a:lstStyle/>
        <a:p>
          <a:r>
            <a:rPr lang="en-US" b="1" dirty="0" smtClean="0"/>
            <a:t>Middle</a:t>
          </a:r>
          <a:endParaRPr lang="en-US" b="1" dirty="0"/>
        </a:p>
      </dgm:t>
    </dgm:pt>
    <dgm:pt modelId="{2CEC90F4-6853-4F8B-A1BF-6CB1C54D0DB4}" type="parTrans" cxnId="{DB03B47A-0338-46D8-B90B-666B5EB9D8D3}">
      <dgm:prSet/>
      <dgm:spPr/>
      <dgm:t>
        <a:bodyPr/>
        <a:lstStyle/>
        <a:p>
          <a:endParaRPr lang="en-US"/>
        </a:p>
      </dgm:t>
    </dgm:pt>
    <dgm:pt modelId="{2FD59898-EAF9-43C1-B948-674CDF14A0EE}" type="sibTrans" cxnId="{DB03B47A-0338-46D8-B90B-666B5EB9D8D3}">
      <dgm:prSet/>
      <dgm:spPr/>
      <dgm:t>
        <a:bodyPr/>
        <a:lstStyle/>
        <a:p>
          <a:endParaRPr lang="en-US"/>
        </a:p>
      </dgm:t>
    </dgm:pt>
    <dgm:pt modelId="{3501F50E-9870-4D80-9724-99FA855C23F8}">
      <dgm:prSet phldrT="[Text]"/>
      <dgm:spPr/>
      <dgm:t>
        <a:bodyPr/>
        <a:lstStyle/>
        <a:p>
          <a:r>
            <a:rPr lang="en-US" dirty="0" smtClean="0"/>
            <a:t>Camps</a:t>
          </a:r>
          <a:endParaRPr lang="en-US" dirty="0"/>
        </a:p>
      </dgm:t>
    </dgm:pt>
    <dgm:pt modelId="{E3C919E0-F0C3-42DC-82A7-0C560468980C}" type="parTrans" cxnId="{88155141-4E7C-4CD0-9553-E88EA0F61CBD}">
      <dgm:prSet/>
      <dgm:spPr/>
      <dgm:t>
        <a:bodyPr/>
        <a:lstStyle/>
        <a:p>
          <a:endParaRPr lang="en-US"/>
        </a:p>
      </dgm:t>
    </dgm:pt>
    <dgm:pt modelId="{F856D2D3-1F75-4002-841F-535A54DF6195}" type="sibTrans" cxnId="{88155141-4E7C-4CD0-9553-E88EA0F61CBD}">
      <dgm:prSet/>
      <dgm:spPr/>
      <dgm:t>
        <a:bodyPr/>
        <a:lstStyle/>
        <a:p>
          <a:endParaRPr lang="en-US"/>
        </a:p>
      </dgm:t>
    </dgm:pt>
    <dgm:pt modelId="{F6B04C2A-888A-47B9-B751-194B2A5B319F}">
      <dgm:prSet phldrT="[Text]"/>
      <dgm:spPr/>
      <dgm:t>
        <a:bodyPr/>
        <a:lstStyle/>
        <a:p>
          <a:r>
            <a:rPr lang="en-US" b="1" dirty="0" smtClean="0"/>
            <a:t>High</a:t>
          </a:r>
          <a:endParaRPr lang="en-US" b="1" dirty="0"/>
        </a:p>
      </dgm:t>
    </dgm:pt>
    <dgm:pt modelId="{721C615A-39B4-46D9-9C06-BB76ECD5F3D8}" type="parTrans" cxnId="{3980DD05-49EA-4DE4-B9E6-16FE6C3268E1}">
      <dgm:prSet/>
      <dgm:spPr/>
      <dgm:t>
        <a:bodyPr/>
        <a:lstStyle/>
        <a:p>
          <a:endParaRPr lang="en-US"/>
        </a:p>
      </dgm:t>
    </dgm:pt>
    <dgm:pt modelId="{4A73953E-6EF3-48C1-A12F-19A29CC6C239}" type="sibTrans" cxnId="{3980DD05-49EA-4DE4-B9E6-16FE6C3268E1}">
      <dgm:prSet/>
      <dgm:spPr/>
      <dgm:t>
        <a:bodyPr/>
        <a:lstStyle/>
        <a:p>
          <a:endParaRPr lang="en-US"/>
        </a:p>
      </dgm:t>
    </dgm:pt>
    <dgm:pt modelId="{02543113-886D-44D9-ABF7-6437649C1540}">
      <dgm:prSet phldrT="[Text]"/>
      <dgm:spPr/>
      <dgm:t>
        <a:bodyPr/>
        <a:lstStyle/>
        <a:p>
          <a:r>
            <a:rPr lang="en-US" dirty="0" smtClean="0"/>
            <a:t>Visit Schools in Florida</a:t>
          </a:r>
          <a:endParaRPr lang="en-US" dirty="0"/>
        </a:p>
      </dgm:t>
    </dgm:pt>
    <dgm:pt modelId="{9ED45245-24EB-4F61-B3BF-3F476E2008C1}" type="parTrans" cxnId="{02CB5935-CFA7-486F-AA0E-A6C9BADA356D}">
      <dgm:prSet/>
      <dgm:spPr/>
      <dgm:t>
        <a:bodyPr/>
        <a:lstStyle/>
        <a:p>
          <a:endParaRPr lang="en-US"/>
        </a:p>
      </dgm:t>
    </dgm:pt>
    <dgm:pt modelId="{9061DBA8-1DD7-428E-843A-FD1D87FD4FA0}" type="sibTrans" cxnId="{02CB5935-CFA7-486F-AA0E-A6C9BADA356D}">
      <dgm:prSet/>
      <dgm:spPr/>
      <dgm:t>
        <a:bodyPr/>
        <a:lstStyle/>
        <a:p>
          <a:endParaRPr lang="en-US"/>
        </a:p>
      </dgm:t>
    </dgm:pt>
    <dgm:pt modelId="{5BB49BB3-B53E-419E-A393-F7062A8BFD7C}">
      <dgm:prSet phldrT="[Text]"/>
      <dgm:spPr/>
      <dgm:t>
        <a:bodyPr/>
        <a:lstStyle/>
        <a:p>
          <a:r>
            <a:rPr lang="en-US" dirty="0" smtClean="0"/>
            <a:t>Work with Teachers</a:t>
          </a:r>
          <a:endParaRPr lang="en-US" dirty="0"/>
        </a:p>
      </dgm:t>
    </dgm:pt>
    <dgm:pt modelId="{E965965F-A1DD-4C0C-9199-5A1D532014DC}" type="parTrans" cxnId="{495EAE06-F5CA-4CF0-8572-02418F47A89A}">
      <dgm:prSet/>
      <dgm:spPr/>
      <dgm:t>
        <a:bodyPr/>
        <a:lstStyle/>
        <a:p>
          <a:endParaRPr lang="en-US"/>
        </a:p>
      </dgm:t>
    </dgm:pt>
    <dgm:pt modelId="{036BF464-E508-46FB-B608-A407C376B2A8}" type="sibTrans" cxnId="{495EAE06-F5CA-4CF0-8572-02418F47A89A}">
      <dgm:prSet/>
      <dgm:spPr/>
      <dgm:t>
        <a:bodyPr/>
        <a:lstStyle/>
        <a:p>
          <a:endParaRPr lang="en-US"/>
        </a:p>
      </dgm:t>
    </dgm:pt>
    <dgm:pt modelId="{2FFC570B-DE10-4DF0-931C-76A0DCAD5F2B}">
      <dgm:prSet phldrT="[Text]"/>
      <dgm:spPr/>
      <dgm:t>
        <a:bodyPr/>
        <a:lstStyle/>
        <a:p>
          <a:r>
            <a:rPr lang="en-US" dirty="0" smtClean="0"/>
            <a:t>Gifted Network!</a:t>
          </a:r>
          <a:endParaRPr lang="en-US" dirty="0"/>
        </a:p>
      </dgm:t>
    </dgm:pt>
    <dgm:pt modelId="{9D5AA3A9-7ABD-4705-A507-4E1EE0EBBC5F}" type="parTrans" cxnId="{515265A0-25F6-4E23-BB8C-BC1DFF2BAAF0}">
      <dgm:prSet/>
      <dgm:spPr/>
      <dgm:t>
        <a:bodyPr/>
        <a:lstStyle/>
        <a:p>
          <a:endParaRPr lang="en-US"/>
        </a:p>
      </dgm:t>
    </dgm:pt>
    <dgm:pt modelId="{3ECAD9F3-1576-4A3B-BC0B-FB8EBC5E53D6}" type="sibTrans" cxnId="{515265A0-25F6-4E23-BB8C-BC1DFF2BAAF0}">
      <dgm:prSet/>
      <dgm:spPr/>
      <dgm:t>
        <a:bodyPr/>
        <a:lstStyle/>
        <a:p>
          <a:endParaRPr lang="en-US"/>
        </a:p>
      </dgm:t>
    </dgm:pt>
    <dgm:pt modelId="{EB3532EF-0D76-4D5A-9DAD-D60CDA103F97}">
      <dgm:prSet phldrT="[Text]"/>
      <dgm:spPr/>
      <dgm:t>
        <a:bodyPr/>
        <a:lstStyle/>
        <a:p>
          <a:endParaRPr lang="en-US" dirty="0"/>
        </a:p>
      </dgm:t>
    </dgm:pt>
    <dgm:pt modelId="{F095F7F2-A892-4F73-970E-EAB7DB485D84}" type="parTrans" cxnId="{B6BDFBF2-B7D2-4B00-A98F-B2B0D4926FBE}">
      <dgm:prSet/>
      <dgm:spPr/>
      <dgm:t>
        <a:bodyPr/>
        <a:lstStyle/>
        <a:p>
          <a:endParaRPr lang="en-US"/>
        </a:p>
      </dgm:t>
    </dgm:pt>
    <dgm:pt modelId="{97E4BA3D-5E6B-45F1-BA10-441DE02FBAB4}" type="sibTrans" cxnId="{B6BDFBF2-B7D2-4B00-A98F-B2B0D4926FBE}">
      <dgm:prSet/>
      <dgm:spPr/>
      <dgm:t>
        <a:bodyPr/>
        <a:lstStyle/>
        <a:p>
          <a:endParaRPr lang="en-US"/>
        </a:p>
      </dgm:t>
    </dgm:pt>
    <dgm:pt modelId="{B85F35DC-AC24-4A3F-8499-54744325803F}">
      <dgm:prSet phldrT="[Text]"/>
      <dgm:spPr/>
      <dgm:t>
        <a:bodyPr/>
        <a:lstStyle/>
        <a:p>
          <a:r>
            <a:rPr lang="en-US" dirty="0" smtClean="0"/>
            <a:t>TSA</a:t>
          </a:r>
          <a:endParaRPr lang="en-US" dirty="0"/>
        </a:p>
      </dgm:t>
    </dgm:pt>
    <dgm:pt modelId="{032BD93D-AF16-4604-8FDC-B7BE4DB9B14F}" type="parTrans" cxnId="{BC9BBCB1-8C78-4188-9CEC-0DEC09C2DA10}">
      <dgm:prSet/>
      <dgm:spPr/>
      <dgm:t>
        <a:bodyPr/>
        <a:lstStyle/>
        <a:p>
          <a:endParaRPr lang="en-US"/>
        </a:p>
      </dgm:t>
    </dgm:pt>
    <dgm:pt modelId="{D9643F70-08C3-435A-BF2A-FBFBB341977A}" type="sibTrans" cxnId="{BC9BBCB1-8C78-4188-9CEC-0DEC09C2DA10}">
      <dgm:prSet/>
      <dgm:spPr/>
      <dgm:t>
        <a:bodyPr/>
        <a:lstStyle/>
        <a:p>
          <a:endParaRPr lang="en-US"/>
        </a:p>
      </dgm:t>
    </dgm:pt>
    <dgm:pt modelId="{11B6421D-7EAA-4357-8B20-64369F13AF9E}">
      <dgm:prSet phldrT="[Text]"/>
      <dgm:spPr/>
      <dgm:t>
        <a:bodyPr/>
        <a:lstStyle/>
        <a:p>
          <a:r>
            <a:rPr lang="en-US" dirty="0" smtClean="0"/>
            <a:t>Host Schools</a:t>
          </a:r>
        </a:p>
      </dgm:t>
    </dgm:pt>
    <dgm:pt modelId="{D97C1390-D8D7-4475-A0A9-2A9BB2E0B54D}" type="parTrans" cxnId="{EE942A38-F74D-445F-9337-DA5D9E99C675}">
      <dgm:prSet/>
      <dgm:spPr/>
      <dgm:t>
        <a:bodyPr/>
        <a:lstStyle/>
        <a:p>
          <a:endParaRPr lang="en-US"/>
        </a:p>
      </dgm:t>
    </dgm:pt>
    <dgm:pt modelId="{DBBE0337-467D-4DE0-BAB1-76A72E23181E}" type="sibTrans" cxnId="{EE942A38-F74D-445F-9337-DA5D9E99C675}">
      <dgm:prSet/>
      <dgm:spPr/>
      <dgm:t>
        <a:bodyPr/>
        <a:lstStyle/>
        <a:p>
          <a:endParaRPr lang="en-US"/>
        </a:p>
      </dgm:t>
    </dgm:pt>
    <dgm:pt modelId="{BE0B9D77-D2AB-4E0D-B31C-A1268C258666}">
      <dgm:prSet phldrT="[Text]"/>
      <dgm:spPr/>
      <dgm:t>
        <a:bodyPr/>
        <a:lstStyle/>
        <a:p>
          <a:r>
            <a:rPr lang="en-US" dirty="0" smtClean="0"/>
            <a:t>TSA</a:t>
          </a:r>
        </a:p>
      </dgm:t>
    </dgm:pt>
    <dgm:pt modelId="{01115D9B-9395-4D31-891E-F1BB7A08C661}" type="parTrans" cxnId="{EB34E0F3-2965-4422-AE98-4E70EDB324BF}">
      <dgm:prSet/>
      <dgm:spPr/>
      <dgm:t>
        <a:bodyPr/>
        <a:lstStyle/>
        <a:p>
          <a:endParaRPr lang="en-US"/>
        </a:p>
      </dgm:t>
    </dgm:pt>
    <dgm:pt modelId="{670DE47E-CCD1-45B6-BA01-72F359F65D8D}" type="sibTrans" cxnId="{EB34E0F3-2965-4422-AE98-4E70EDB324BF}">
      <dgm:prSet/>
      <dgm:spPr/>
      <dgm:t>
        <a:bodyPr/>
        <a:lstStyle/>
        <a:p>
          <a:endParaRPr lang="en-US"/>
        </a:p>
      </dgm:t>
    </dgm:pt>
    <dgm:pt modelId="{4561392A-2D2F-4FA3-8F8E-6BD7AC52D97D}">
      <dgm:prSet phldrT="[Text]"/>
      <dgm:spPr/>
      <dgm:t>
        <a:bodyPr/>
        <a:lstStyle/>
        <a:p>
          <a:r>
            <a:rPr lang="en-US" dirty="0" smtClean="0"/>
            <a:t>Visit Schools in County</a:t>
          </a:r>
          <a:endParaRPr lang="en-US" dirty="0"/>
        </a:p>
      </dgm:t>
    </dgm:pt>
    <dgm:pt modelId="{5229578A-5306-47A1-A33E-0822F46C7D3E}" type="parTrans" cxnId="{6A9EE065-B96B-4401-94A7-80A9EE7E0F9B}">
      <dgm:prSet/>
      <dgm:spPr/>
      <dgm:t>
        <a:bodyPr/>
        <a:lstStyle/>
        <a:p>
          <a:endParaRPr lang="en-US"/>
        </a:p>
      </dgm:t>
    </dgm:pt>
    <dgm:pt modelId="{A4605F3F-C0EE-44DA-9451-4F3F510DFFB6}" type="sibTrans" cxnId="{6A9EE065-B96B-4401-94A7-80A9EE7E0F9B}">
      <dgm:prSet/>
      <dgm:spPr/>
      <dgm:t>
        <a:bodyPr/>
        <a:lstStyle/>
        <a:p>
          <a:endParaRPr lang="en-US"/>
        </a:p>
      </dgm:t>
    </dgm:pt>
    <dgm:pt modelId="{E8E74CD9-3B24-45B8-A7B7-F4A958E4C9D8}">
      <dgm:prSet phldrT="[Text]"/>
      <dgm:spPr/>
      <dgm:t>
        <a:bodyPr/>
        <a:lstStyle/>
        <a:p>
          <a:r>
            <a:rPr lang="en-US" dirty="0" smtClean="0"/>
            <a:t>Visit Schools in County</a:t>
          </a:r>
          <a:endParaRPr lang="en-US" dirty="0"/>
        </a:p>
      </dgm:t>
    </dgm:pt>
    <dgm:pt modelId="{67B1981A-6DBF-4213-9CC3-78B8256A5E27}" type="parTrans" cxnId="{6E3DABAE-63A4-42A3-B496-687FCFF9B4B1}">
      <dgm:prSet/>
      <dgm:spPr/>
      <dgm:t>
        <a:bodyPr/>
        <a:lstStyle/>
        <a:p>
          <a:endParaRPr lang="en-US"/>
        </a:p>
      </dgm:t>
    </dgm:pt>
    <dgm:pt modelId="{34AA0B9E-3BC6-4DBD-B874-F658A1D9478E}" type="sibTrans" cxnId="{6E3DABAE-63A4-42A3-B496-687FCFF9B4B1}">
      <dgm:prSet/>
      <dgm:spPr/>
      <dgm:t>
        <a:bodyPr/>
        <a:lstStyle/>
        <a:p>
          <a:endParaRPr lang="en-US"/>
        </a:p>
      </dgm:t>
    </dgm:pt>
    <dgm:pt modelId="{B086EFA1-DF8E-4B6F-B011-5D067D38480E}">
      <dgm:prSet phldrT="[Text]"/>
      <dgm:spPr/>
      <dgm:t>
        <a:bodyPr/>
        <a:lstStyle/>
        <a:p>
          <a:r>
            <a:rPr lang="en-US" dirty="0" smtClean="0"/>
            <a:t>Visit Schools in Florida</a:t>
          </a:r>
          <a:endParaRPr lang="en-US" dirty="0"/>
        </a:p>
      </dgm:t>
    </dgm:pt>
    <dgm:pt modelId="{4279ACFA-7019-47DE-B264-05D9FF28158F}" type="parTrans" cxnId="{751D474E-B216-4318-8E22-4C33699C4928}">
      <dgm:prSet/>
      <dgm:spPr/>
      <dgm:t>
        <a:bodyPr/>
        <a:lstStyle/>
        <a:p>
          <a:endParaRPr lang="en-US"/>
        </a:p>
      </dgm:t>
    </dgm:pt>
    <dgm:pt modelId="{79B71DF6-63FD-4CFC-810F-AF1B4D6A6583}" type="sibTrans" cxnId="{751D474E-B216-4318-8E22-4C33699C4928}">
      <dgm:prSet/>
      <dgm:spPr/>
      <dgm:t>
        <a:bodyPr/>
        <a:lstStyle/>
        <a:p>
          <a:endParaRPr lang="en-US"/>
        </a:p>
      </dgm:t>
    </dgm:pt>
    <dgm:pt modelId="{5C8F5CAB-07A6-494C-A02E-2C7EC7E6EDB0}">
      <dgm:prSet phldrT="[Text]"/>
      <dgm:spPr/>
      <dgm:t>
        <a:bodyPr/>
        <a:lstStyle/>
        <a:p>
          <a:r>
            <a:rPr lang="en-US" dirty="0" smtClean="0"/>
            <a:t>Visit Schools</a:t>
          </a:r>
          <a:endParaRPr lang="en-US" dirty="0"/>
        </a:p>
      </dgm:t>
    </dgm:pt>
    <dgm:pt modelId="{5CB25D81-B980-436A-9EAE-D302FD745278}" type="parTrans" cxnId="{38CADC36-9823-44AC-A38F-3B71D02CDF92}">
      <dgm:prSet/>
      <dgm:spPr/>
      <dgm:t>
        <a:bodyPr/>
        <a:lstStyle/>
        <a:p>
          <a:endParaRPr lang="en-US"/>
        </a:p>
      </dgm:t>
    </dgm:pt>
    <dgm:pt modelId="{FD5AFCC1-7E16-4C7A-9EE2-447D4FD2D44F}" type="sibTrans" cxnId="{38CADC36-9823-44AC-A38F-3B71D02CDF92}">
      <dgm:prSet/>
      <dgm:spPr/>
      <dgm:t>
        <a:bodyPr/>
        <a:lstStyle/>
        <a:p>
          <a:endParaRPr lang="en-US"/>
        </a:p>
      </dgm:t>
    </dgm:pt>
    <dgm:pt modelId="{1B3564BF-12D2-49B9-BF72-825FFE4A10E2}" type="pres">
      <dgm:prSet presAssocID="{740ED188-E1BB-4E62-93A7-06760656A38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9A1FB3-4F91-4F36-AC6C-8EEE47CB5C3D}" type="pres">
      <dgm:prSet presAssocID="{892FADD4-0489-4F3C-B8C3-0EE59DDE83BC}" presName="Accent1" presStyleCnt="0"/>
      <dgm:spPr/>
    </dgm:pt>
    <dgm:pt modelId="{E687CF15-E623-499B-8352-B4FA6E3CB814}" type="pres">
      <dgm:prSet presAssocID="{892FADD4-0489-4F3C-B8C3-0EE59DDE83BC}" presName="Accent" presStyleLbl="node1" presStyleIdx="0" presStyleCnt="3"/>
      <dgm:spPr/>
    </dgm:pt>
    <dgm:pt modelId="{0F165C50-9F98-4DF6-810C-68618B0125D4}" type="pres">
      <dgm:prSet presAssocID="{892FADD4-0489-4F3C-B8C3-0EE59DDE83BC}" presName="Child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C40AC-859A-4E3A-BBA6-52016C4F322A}" type="pres">
      <dgm:prSet presAssocID="{892FADD4-0489-4F3C-B8C3-0EE59DDE83BC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F51E0-B35E-46D5-B500-6FEC5F66508B}" type="pres">
      <dgm:prSet presAssocID="{2C8AF6E5-0A59-4214-A8F0-EFC7D4CA669E}" presName="Accent2" presStyleCnt="0"/>
      <dgm:spPr/>
    </dgm:pt>
    <dgm:pt modelId="{45981109-256E-4FE9-A4B7-688E1500F7E3}" type="pres">
      <dgm:prSet presAssocID="{2C8AF6E5-0A59-4214-A8F0-EFC7D4CA669E}" presName="Accent" presStyleLbl="node1" presStyleIdx="1" presStyleCnt="3"/>
      <dgm:spPr/>
    </dgm:pt>
    <dgm:pt modelId="{5597E7A6-0E0A-477D-A7F7-DC2516F45DDC}" type="pres">
      <dgm:prSet presAssocID="{2C8AF6E5-0A59-4214-A8F0-EFC7D4CA669E}" presName="Child2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AA73-61F3-4D04-A836-891D6273843C}" type="pres">
      <dgm:prSet presAssocID="{2C8AF6E5-0A59-4214-A8F0-EFC7D4CA669E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F6715-3821-48CB-94E0-8E600ACC7958}" type="pres">
      <dgm:prSet presAssocID="{F6B04C2A-888A-47B9-B751-194B2A5B319F}" presName="Accent3" presStyleCnt="0"/>
      <dgm:spPr/>
    </dgm:pt>
    <dgm:pt modelId="{2C02BBCB-9D5D-4AB4-B5EF-ABBAAC78CEE6}" type="pres">
      <dgm:prSet presAssocID="{F6B04C2A-888A-47B9-B751-194B2A5B319F}" presName="Accent" presStyleLbl="node1" presStyleIdx="2" presStyleCnt="3"/>
      <dgm:spPr/>
    </dgm:pt>
    <dgm:pt modelId="{D3DD60DC-FF31-4970-9701-177AAFA9BEBF}" type="pres">
      <dgm:prSet presAssocID="{F6B04C2A-888A-47B9-B751-194B2A5B319F}" presName="Child3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1183C-E9FA-46A9-B54F-B2BFD3014437}" type="pres">
      <dgm:prSet presAssocID="{F6B04C2A-888A-47B9-B751-194B2A5B319F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3B47A-0338-46D8-B90B-666B5EB9D8D3}" srcId="{740ED188-E1BB-4E62-93A7-06760656A384}" destId="{2C8AF6E5-0A59-4214-A8F0-EFC7D4CA669E}" srcOrd="1" destOrd="0" parTransId="{2CEC90F4-6853-4F8B-A1BF-6CB1C54D0DB4}" sibTransId="{2FD59898-EAF9-43C1-B948-674CDF14A0EE}"/>
    <dgm:cxn modelId="{300C8937-10FC-49DE-A8FB-0BB34B097671}" type="presOf" srcId="{5C8F5CAB-07A6-494C-A02E-2C7EC7E6EDB0}" destId="{5597E7A6-0E0A-477D-A7F7-DC2516F45DDC}" srcOrd="0" destOrd="4" presId="urn:microsoft.com/office/officeart/2009/layout/CircleArrowProcess"/>
    <dgm:cxn modelId="{3980DD05-49EA-4DE4-B9E6-16FE6C3268E1}" srcId="{740ED188-E1BB-4E62-93A7-06760656A384}" destId="{F6B04C2A-888A-47B9-B751-194B2A5B319F}" srcOrd="2" destOrd="0" parTransId="{721C615A-39B4-46D9-9C06-BB76ECD5F3D8}" sibTransId="{4A73953E-6EF3-48C1-A12F-19A29CC6C239}"/>
    <dgm:cxn modelId="{07652BB0-2634-4A69-8746-141127778B8D}" type="presOf" srcId="{B85F35DC-AC24-4A3F-8499-54744325803F}" destId="{5597E7A6-0E0A-477D-A7F7-DC2516F45DDC}" srcOrd="0" destOrd="5" presId="urn:microsoft.com/office/officeart/2009/layout/CircleArrowProcess"/>
    <dgm:cxn modelId="{495EAE06-F5CA-4CF0-8572-02418F47A89A}" srcId="{892FADD4-0489-4F3C-B8C3-0EE59DDE83BC}" destId="{5BB49BB3-B53E-419E-A393-F7062A8BFD7C}" srcOrd="1" destOrd="0" parTransId="{E965965F-A1DD-4C0C-9199-5A1D532014DC}" sibTransId="{036BF464-E508-46FB-B608-A407C376B2A8}"/>
    <dgm:cxn modelId="{AD9F3B90-465A-4D8E-B055-3267A9AA1C17}" type="presOf" srcId="{892FADD4-0489-4F3C-B8C3-0EE59DDE83BC}" destId="{250C40AC-859A-4E3A-BBA6-52016C4F322A}" srcOrd="0" destOrd="0" presId="urn:microsoft.com/office/officeart/2009/layout/CircleArrowProcess"/>
    <dgm:cxn modelId="{C511135E-09B8-4DD8-A0F8-614992006CEE}" type="presOf" srcId="{EB3532EF-0D76-4D5A-9DAD-D60CDA103F97}" destId="{5597E7A6-0E0A-477D-A7F7-DC2516F45DDC}" srcOrd="0" destOrd="1" presId="urn:microsoft.com/office/officeart/2009/layout/CircleArrowProcess"/>
    <dgm:cxn modelId="{7220D898-B1E9-4F70-8BC2-8C55CDD0308B}" type="presOf" srcId="{B086EFA1-DF8E-4B6F-B011-5D067D38480E}" destId="{5597E7A6-0E0A-477D-A7F7-DC2516F45DDC}" srcOrd="0" destOrd="3" presId="urn:microsoft.com/office/officeart/2009/layout/CircleArrowProcess"/>
    <dgm:cxn modelId="{6E3DABAE-63A4-42A3-B496-687FCFF9B4B1}" srcId="{2C8AF6E5-0A59-4214-A8F0-EFC7D4CA669E}" destId="{E8E74CD9-3B24-45B8-A7B7-F4A958E4C9D8}" srcOrd="2" destOrd="0" parTransId="{67B1981A-6DBF-4213-9CC3-78B8256A5E27}" sibTransId="{34AA0B9E-3BC6-4DBD-B874-F658A1D9478E}"/>
    <dgm:cxn modelId="{35357299-667F-4AC1-A7FE-8CCDE5FD88CC}" type="presOf" srcId="{5BB49BB3-B53E-419E-A393-F7062A8BFD7C}" destId="{0F165C50-9F98-4DF6-810C-68618B0125D4}" srcOrd="0" destOrd="1" presId="urn:microsoft.com/office/officeart/2009/layout/CircleArrowProcess"/>
    <dgm:cxn modelId="{1264AE96-4CB6-4E1F-8C5C-98120D520305}" type="presOf" srcId="{490F7C6A-DFFE-4437-8EE9-AC54B92764EF}" destId="{0F165C50-9F98-4DF6-810C-68618B0125D4}" srcOrd="0" destOrd="0" presId="urn:microsoft.com/office/officeart/2009/layout/CircleArrowProcess"/>
    <dgm:cxn modelId="{EB34E0F3-2965-4422-AE98-4E70EDB324BF}" srcId="{F6B04C2A-888A-47B9-B751-194B2A5B319F}" destId="{BE0B9D77-D2AB-4E0D-B31C-A1268C258666}" srcOrd="3" destOrd="0" parTransId="{01115D9B-9395-4D31-891E-F1BB7A08C661}" sibTransId="{670DE47E-CCD1-45B6-BA01-72F359F65D8D}"/>
    <dgm:cxn modelId="{88155141-4E7C-4CD0-9553-E88EA0F61CBD}" srcId="{2C8AF6E5-0A59-4214-A8F0-EFC7D4CA669E}" destId="{3501F50E-9870-4D80-9724-99FA855C23F8}" srcOrd="0" destOrd="0" parTransId="{E3C919E0-F0C3-42DC-82A7-0C560468980C}" sibTransId="{F856D2D3-1F75-4002-841F-535A54DF6195}"/>
    <dgm:cxn modelId="{3AFDDA78-6557-4126-9D1D-86E123892577}" type="presOf" srcId="{2FFC570B-DE10-4DF0-931C-76A0DCAD5F2B}" destId="{0F165C50-9F98-4DF6-810C-68618B0125D4}" srcOrd="0" destOrd="2" presId="urn:microsoft.com/office/officeart/2009/layout/CircleArrowProcess"/>
    <dgm:cxn modelId="{38CADC36-9823-44AC-A38F-3B71D02CDF92}" srcId="{2C8AF6E5-0A59-4214-A8F0-EFC7D4CA669E}" destId="{5C8F5CAB-07A6-494C-A02E-2C7EC7E6EDB0}" srcOrd="4" destOrd="0" parTransId="{5CB25D81-B980-436A-9EAE-D302FD745278}" sibTransId="{FD5AFCC1-7E16-4C7A-9EE2-447D4FD2D44F}"/>
    <dgm:cxn modelId="{CC4326A7-C7F1-4A51-9D7E-66A330ADA26C}" type="presOf" srcId="{2C8AF6E5-0A59-4214-A8F0-EFC7D4CA669E}" destId="{B3E9AA73-61F3-4D04-A836-891D6273843C}" srcOrd="0" destOrd="0" presId="urn:microsoft.com/office/officeart/2009/layout/CircleArrowProcess"/>
    <dgm:cxn modelId="{F8ED806A-D68B-41E4-B2E7-3870E75272F1}" type="presOf" srcId="{02543113-886D-44D9-ABF7-6437649C1540}" destId="{D3DD60DC-FF31-4970-9701-177AAFA9BEBF}" srcOrd="0" destOrd="0" presId="urn:microsoft.com/office/officeart/2009/layout/CircleArrowProcess"/>
    <dgm:cxn modelId="{751D474E-B216-4318-8E22-4C33699C4928}" srcId="{2C8AF6E5-0A59-4214-A8F0-EFC7D4CA669E}" destId="{B086EFA1-DF8E-4B6F-B011-5D067D38480E}" srcOrd="3" destOrd="0" parTransId="{4279ACFA-7019-47DE-B264-05D9FF28158F}" sibTransId="{79B71DF6-63FD-4CFC-810F-AF1B4D6A6583}"/>
    <dgm:cxn modelId="{2AFA2F8D-A19F-4E41-80D5-3B656BE7981F}" srcId="{892FADD4-0489-4F3C-B8C3-0EE59DDE83BC}" destId="{490F7C6A-DFFE-4437-8EE9-AC54B92764EF}" srcOrd="0" destOrd="0" parTransId="{DBCE7BF9-D7F7-40FF-AD8C-ED907732333C}" sibTransId="{D2F87758-335A-40F5-B7B7-476236866804}"/>
    <dgm:cxn modelId="{BFA599FC-DA74-4946-A1B6-8BD8F01B939D}" type="presOf" srcId="{E8E74CD9-3B24-45B8-A7B7-F4A958E4C9D8}" destId="{5597E7A6-0E0A-477D-A7F7-DC2516F45DDC}" srcOrd="0" destOrd="2" presId="urn:microsoft.com/office/officeart/2009/layout/CircleArrowProcess"/>
    <dgm:cxn modelId="{515265A0-25F6-4E23-BB8C-BC1DFF2BAAF0}" srcId="{892FADD4-0489-4F3C-B8C3-0EE59DDE83BC}" destId="{2FFC570B-DE10-4DF0-931C-76A0DCAD5F2B}" srcOrd="2" destOrd="0" parTransId="{9D5AA3A9-7ABD-4705-A507-4E1EE0EBBC5F}" sibTransId="{3ECAD9F3-1576-4A3B-BC0B-FB8EBC5E53D6}"/>
    <dgm:cxn modelId="{5FA51323-39D5-4B54-8126-88CB20C42FF2}" type="presOf" srcId="{740ED188-E1BB-4E62-93A7-06760656A384}" destId="{1B3564BF-12D2-49B9-BF72-825FFE4A10E2}" srcOrd="0" destOrd="0" presId="urn:microsoft.com/office/officeart/2009/layout/CircleArrowProcess"/>
    <dgm:cxn modelId="{0854F9D1-0FD5-4A22-BEEA-5EBFA9671839}" type="presOf" srcId="{BE0B9D77-D2AB-4E0D-B31C-A1268C258666}" destId="{D3DD60DC-FF31-4970-9701-177AAFA9BEBF}" srcOrd="0" destOrd="3" presId="urn:microsoft.com/office/officeart/2009/layout/CircleArrowProcess"/>
    <dgm:cxn modelId="{02CB5935-CFA7-486F-AA0E-A6C9BADA356D}" srcId="{F6B04C2A-888A-47B9-B751-194B2A5B319F}" destId="{02543113-886D-44D9-ABF7-6437649C1540}" srcOrd="0" destOrd="0" parTransId="{9ED45245-24EB-4F61-B3BF-3F476E2008C1}" sibTransId="{9061DBA8-1DD7-428E-843A-FD1D87FD4FA0}"/>
    <dgm:cxn modelId="{66FF42D5-FC47-4550-A1E9-919D416CF29D}" type="presOf" srcId="{4561392A-2D2F-4FA3-8F8E-6BD7AC52D97D}" destId="{D3DD60DC-FF31-4970-9701-177AAFA9BEBF}" srcOrd="0" destOrd="1" presId="urn:microsoft.com/office/officeart/2009/layout/CircleArrowProcess"/>
    <dgm:cxn modelId="{D2D38A17-C617-49F5-98FC-80B83BD94426}" type="presOf" srcId="{11B6421D-7EAA-4357-8B20-64369F13AF9E}" destId="{D3DD60DC-FF31-4970-9701-177AAFA9BEBF}" srcOrd="0" destOrd="2" presId="urn:microsoft.com/office/officeart/2009/layout/CircleArrowProcess"/>
    <dgm:cxn modelId="{B6BDFBF2-B7D2-4B00-A98F-B2B0D4926FBE}" srcId="{2C8AF6E5-0A59-4214-A8F0-EFC7D4CA669E}" destId="{EB3532EF-0D76-4D5A-9DAD-D60CDA103F97}" srcOrd="1" destOrd="0" parTransId="{F095F7F2-A892-4F73-970E-EAB7DB485D84}" sibTransId="{97E4BA3D-5E6B-45F1-BA10-441DE02FBAB4}"/>
    <dgm:cxn modelId="{C13BCA42-3852-486A-BE52-6895DDA8F554}" type="presOf" srcId="{3501F50E-9870-4D80-9724-99FA855C23F8}" destId="{5597E7A6-0E0A-477D-A7F7-DC2516F45DDC}" srcOrd="0" destOrd="0" presId="urn:microsoft.com/office/officeart/2009/layout/CircleArrowProcess"/>
    <dgm:cxn modelId="{CB463B76-6A54-45B6-8C42-0F3F8CB5BA22}" srcId="{740ED188-E1BB-4E62-93A7-06760656A384}" destId="{892FADD4-0489-4F3C-B8C3-0EE59DDE83BC}" srcOrd="0" destOrd="0" parTransId="{BD0B2E2B-6500-4CEA-B95A-00E3C67A6EE5}" sibTransId="{C5536E88-3D2D-4C31-973C-D01B8E476EA5}"/>
    <dgm:cxn modelId="{BC9BBCB1-8C78-4188-9CEC-0DEC09C2DA10}" srcId="{2C8AF6E5-0A59-4214-A8F0-EFC7D4CA669E}" destId="{B85F35DC-AC24-4A3F-8499-54744325803F}" srcOrd="5" destOrd="0" parTransId="{032BD93D-AF16-4604-8FDC-B7BE4DB9B14F}" sibTransId="{D9643F70-08C3-435A-BF2A-FBFBB341977A}"/>
    <dgm:cxn modelId="{EE942A38-F74D-445F-9337-DA5D9E99C675}" srcId="{F6B04C2A-888A-47B9-B751-194B2A5B319F}" destId="{11B6421D-7EAA-4357-8B20-64369F13AF9E}" srcOrd="2" destOrd="0" parTransId="{D97C1390-D8D7-4475-A0A9-2A9BB2E0B54D}" sibTransId="{DBBE0337-467D-4DE0-BAB1-76A72E23181E}"/>
    <dgm:cxn modelId="{6A9EE065-B96B-4401-94A7-80A9EE7E0F9B}" srcId="{F6B04C2A-888A-47B9-B751-194B2A5B319F}" destId="{4561392A-2D2F-4FA3-8F8E-6BD7AC52D97D}" srcOrd="1" destOrd="0" parTransId="{5229578A-5306-47A1-A33E-0822F46C7D3E}" sibTransId="{A4605F3F-C0EE-44DA-9451-4F3F510DFFB6}"/>
    <dgm:cxn modelId="{BD603EDB-C569-4121-B229-6AF9A4890257}" type="presOf" srcId="{F6B04C2A-888A-47B9-B751-194B2A5B319F}" destId="{1D61183C-E9FA-46A9-B54F-B2BFD3014437}" srcOrd="0" destOrd="0" presId="urn:microsoft.com/office/officeart/2009/layout/CircleArrowProcess"/>
    <dgm:cxn modelId="{76D5E24A-9905-4120-B22A-6A7CB54D1F20}" type="presParOf" srcId="{1B3564BF-12D2-49B9-BF72-825FFE4A10E2}" destId="{D49A1FB3-4F91-4F36-AC6C-8EEE47CB5C3D}" srcOrd="0" destOrd="0" presId="urn:microsoft.com/office/officeart/2009/layout/CircleArrowProcess"/>
    <dgm:cxn modelId="{302C753C-17B6-49CF-860F-CC2528341DBC}" type="presParOf" srcId="{D49A1FB3-4F91-4F36-AC6C-8EEE47CB5C3D}" destId="{E687CF15-E623-499B-8352-B4FA6E3CB814}" srcOrd="0" destOrd="0" presId="urn:microsoft.com/office/officeart/2009/layout/CircleArrowProcess"/>
    <dgm:cxn modelId="{6280AA41-F183-4DC5-B147-1090603173EF}" type="presParOf" srcId="{1B3564BF-12D2-49B9-BF72-825FFE4A10E2}" destId="{0F165C50-9F98-4DF6-810C-68618B0125D4}" srcOrd="1" destOrd="0" presId="urn:microsoft.com/office/officeart/2009/layout/CircleArrowProcess"/>
    <dgm:cxn modelId="{64A2DE33-B221-41FC-AC55-C4E75789B798}" type="presParOf" srcId="{1B3564BF-12D2-49B9-BF72-825FFE4A10E2}" destId="{250C40AC-859A-4E3A-BBA6-52016C4F322A}" srcOrd="2" destOrd="0" presId="urn:microsoft.com/office/officeart/2009/layout/CircleArrowProcess"/>
    <dgm:cxn modelId="{2809FDC4-2AEA-4B49-9ECB-99CC4B2AA63E}" type="presParOf" srcId="{1B3564BF-12D2-49B9-BF72-825FFE4A10E2}" destId="{D48F51E0-B35E-46D5-B500-6FEC5F66508B}" srcOrd="3" destOrd="0" presId="urn:microsoft.com/office/officeart/2009/layout/CircleArrowProcess"/>
    <dgm:cxn modelId="{EC2391C0-9CC5-4956-9256-FB7B433B484D}" type="presParOf" srcId="{D48F51E0-B35E-46D5-B500-6FEC5F66508B}" destId="{45981109-256E-4FE9-A4B7-688E1500F7E3}" srcOrd="0" destOrd="0" presId="urn:microsoft.com/office/officeart/2009/layout/CircleArrowProcess"/>
    <dgm:cxn modelId="{EA4C7D06-FD55-4A96-8998-AC2D2E6D85B1}" type="presParOf" srcId="{1B3564BF-12D2-49B9-BF72-825FFE4A10E2}" destId="{5597E7A6-0E0A-477D-A7F7-DC2516F45DDC}" srcOrd="4" destOrd="0" presId="urn:microsoft.com/office/officeart/2009/layout/CircleArrowProcess"/>
    <dgm:cxn modelId="{5A561C69-3C23-4E55-934B-655E7A4F7086}" type="presParOf" srcId="{1B3564BF-12D2-49B9-BF72-825FFE4A10E2}" destId="{B3E9AA73-61F3-4D04-A836-891D6273843C}" srcOrd="5" destOrd="0" presId="urn:microsoft.com/office/officeart/2009/layout/CircleArrowProcess"/>
    <dgm:cxn modelId="{929C2CDA-15AC-4C9F-BE06-40794797684A}" type="presParOf" srcId="{1B3564BF-12D2-49B9-BF72-825FFE4A10E2}" destId="{6EFF6715-3821-48CB-94E0-8E600ACC7958}" srcOrd="6" destOrd="0" presId="urn:microsoft.com/office/officeart/2009/layout/CircleArrowProcess"/>
    <dgm:cxn modelId="{FFCBFC6C-5D9D-4001-BB03-A1C94449500A}" type="presParOf" srcId="{6EFF6715-3821-48CB-94E0-8E600ACC7958}" destId="{2C02BBCB-9D5D-4AB4-B5EF-ABBAAC78CEE6}" srcOrd="0" destOrd="0" presId="urn:microsoft.com/office/officeart/2009/layout/CircleArrowProcess"/>
    <dgm:cxn modelId="{670609C3-C505-486F-870A-D6C7DE1C4692}" type="presParOf" srcId="{1B3564BF-12D2-49B9-BF72-825FFE4A10E2}" destId="{D3DD60DC-FF31-4970-9701-177AAFA9BEBF}" srcOrd="7" destOrd="0" presId="urn:microsoft.com/office/officeart/2009/layout/CircleArrowProcess"/>
    <dgm:cxn modelId="{11CFEB15-20AA-438A-93A6-AE00E690C1D6}" type="presParOf" srcId="{1B3564BF-12D2-49B9-BF72-825FFE4A10E2}" destId="{1D61183C-E9FA-46A9-B54F-B2BFD3014437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7CF15-E623-499B-8352-B4FA6E3CB814}">
      <dsp:nvSpPr>
        <dsp:cNvPr id="0" name=""/>
        <dsp:cNvSpPr/>
      </dsp:nvSpPr>
      <dsp:spPr>
        <a:xfrm>
          <a:off x="1755602" y="0"/>
          <a:ext cx="2173051" cy="21733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165C50-9F98-4DF6-810C-68618B0125D4}">
      <dsp:nvSpPr>
        <dsp:cNvPr id="0" name=""/>
        <dsp:cNvSpPr/>
      </dsp:nvSpPr>
      <dsp:spPr>
        <a:xfrm>
          <a:off x="3929061" y="647861"/>
          <a:ext cx="1303830" cy="8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4 STEM Clubs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Work with Teachers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Gifted Network!</a:t>
          </a:r>
          <a:endParaRPr lang="en-US" sz="900" kern="1200" dirty="0"/>
        </a:p>
      </dsp:txBody>
      <dsp:txXfrm>
        <a:off x="3929061" y="647861"/>
        <a:ext cx="1303830" cy="869533"/>
      </dsp:txXfrm>
    </dsp:sp>
    <dsp:sp modelId="{250C40AC-859A-4E3A-BBA6-52016C4F322A}">
      <dsp:nvSpPr>
        <dsp:cNvPr id="0" name=""/>
        <dsp:cNvSpPr/>
      </dsp:nvSpPr>
      <dsp:spPr>
        <a:xfrm>
          <a:off x="2235918" y="784656"/>
          <a:ext cx="1207522" cy="60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Elementary</a:t>
          </a:r>
          <a:endParaRPr lang="en-US" sz="1700" b="1" kern="1200" dirty="0"/>
        </a:p>
      </dsp:txBody>
      <dsp:txXfrm>
        <a:off x="2235918" y="784656"/>
        <a:ext cx="1207522" cy="603616"/>
      </dsp:txXfrm>
    </dsp:sp>
    <dsp:sp modelId="{45981109-256E-4FE9-A4B7-688E1500F7E3}">
      <dsp:nvSpPr>
        <dsp:cNvPr id="0" name=""/>
        <dsp:cNvSpPr/>
      </dsp:nvSpPr>
      <dsp:spPr>
        <a:xfrm>
          <a:off x="1152045" y="1248769"/>
          <a:ext cx="2173051" cy="21733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97E7A6-0E0A-477D-A7F7-DC2516F45DDC}">
      <dsp:nvSpPr>
        <dsp:cNvPr id="0" name=""/>
        <dsp:cNvSpPr/>
      </dsp:nvSpPr>
      <dsp:spPr>
        <a:xfrm>
          <a:off x="3325096" y="1903853"/>
          <a:ext cx="1303830" cy="8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Camps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Visit Schools in County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Visit Schools in Florida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Visit Schools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TSA</a:t>
          </a:r>
          <a:endParaRPr lang="en-US" sz="900" kern="1200" dirty="0"/>
        </a:p>
      </dsp:txBody>
      <dsp:txXfrm>
        <a:off x="3325096" y="1903853"/>
        <a:ext cx="1303830" cy="869533"/>
      </dsp:txXfrm>
    </dsp:sp>
    <dsp:sp modelId="{B3E9AA73-61F3-4D04-A836-891D6273843C}">
      <dsp:nvSpPr>
        <dsp:cNvPr id="0" name=""/>
        <dsp:cNvSpPr/>
      </dsp:nvSpPr>
      <dsp:spPr>
        <a:xfrm>
          <a:off x="1634809" y="2040649"/>
          <a:ext cx="1207522" cy="60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Middle</a:t>
          </a:r>
          <a:endParaRPr lang="en-US" sz="1700" b="1" kern="1200" dirty="0"/>
        </a:p>
      </dsp:txBody>
      <dsp:txXfrm>
        <a:off x="1634809" y="2040649"/>
        <a:ext cx="1207522" cy="603616"/>
      </dsp:txXfrm>
    </dsp:sp>
    <dsp:sp modelId="{2C02BBCB-9D5D-4AB4-B5EF-ABBAAC78CEE6}">
      <dsp:nvSpPr>
        <dsp:cNvPr id="0" name=""/>
        <dsp:cNvSpPr/>
      </dsp:nvSpPr>
      <dsp:spPr>
        <a:xfrm>
          <a:off x="1910266" y="2646975"/>
          <a:ext cx="1866987" cy="18677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DD60DC-FF31-4970-9701-177AAFA9BEBF}">
      <dsp:nvSpPr>
        <dsp:cNvPr id="0" name=""/>
        <dsp:cNvSpPr/>
      </dsp:nvSpPr>
      <dsp:spPr>
        <a:xfrm>
          <a:off x="3929061" y="3159394"/>
          <a:ext cx="1303830" cy="8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Visit Schools in Florida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Visit Schools in County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Host Schools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TSA</a:t>
          </a:r>
        </a:p>
      </dsp:txBody>
      <dsp:txXfrm>
        <a:off x="3929061" y="3159394"/>
        <a:ext cx="1303830" cy="869533"/>
      </dsp:txXfrm>
    </dsp:sp>
    <dsp:sp modelId="{1D61183C-E9FA-46A9-B54F-B2BFD3014437}">
      <dsp:nvSpPr>
        <dsp:cNvPr id="0" name=""/>
        <dsp:cNvSpPr/>
      </dsp:nvSpPr>
      <dsp:spPr>
        <a:xfrm>
          <a:off x="2238774" y="3298447"/>
          <a:ext cx="1207522" cy="60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High</a:t>
          </a:r>
          <a:endParaRPr lang="en-US" sz="1700" b="1" kern="1200" dirty="0"/>
        </a:p>
      </dsp:txBody>
      <dsp:txXfrm>
        <a:off x="2238774" y="3298447"/>
        <a:ext cx="1207522" cy="60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25E70-821B-5846-813B-373CD0C6B51D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2DAA0-7062-124B-8F1A-92A16B63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Used to build networks and gain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7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Used to build networks and gain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Used to build networks and gain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Used to build networks and gain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Used to build networks and gain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Used to build networks and gain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DAA0-7062-124B-8F1A-92A16B630A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5" y="1905084"/>
            <a:ext cx="2188885" cy="283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5972506" cy="886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071" y="2020888"/>
            <a:ext cx="5970531" cy="4105275"/>
          </a:xfrm>
        </p:spPr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>
            <a:off x="-2859312" y="2422872"/>
            <a:ext cx="7145251" cy="2032351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9" y="167723"/>
            <a:ext cx="1431991" cy="185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2118DB65-D07B-3345-9220-8E2F7F387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C7D293-973D-1A43-B46C-8634BC378431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xKC61QIA6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rk-x9ajLp0&amp;feature=c4-overview&amp;list=UUD6C_m_oXgqjYSn4j8Z0LF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 Portfolio of    K-12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Nancy Moyers and Ashley Augustine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Assemble a Team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Outreach is a team sport. Find like minded individuals who’d be glad to help and team up.</a:t>
            </a:r>
          </a:p>
          <a:p>
            <a:pPr marL="0" indent="0">
              <a:buNone/>
            </a:pPr>
            <a:r>
              <a:rPr lang="en-US" sz="4000" dirty="0" smtClean="0"/>
              <a:t>STARS + other FSU students + businesses</a:t>
            </a:r>
          </a:p>
        </p:txBody>
      </p:sp>
    </p:spTree>
    <p:extLst>
      <p:ext uri="{BB962C8B-B14F-4D97-AF65-F5344CB8AC3E}">
        <p14:creationId xmlns:p14="http://schemas.microsoft.com/office/powerpoint/2010/main" val="19308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Team 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 smtClean="0"/>
              <a:t>Success depends on the team</a:t>
            </a:r>
          </a:p>
          <a:p>
            <a:pPr lvl="1"/>
            <a:r>
              <a:rPr lang="en-US" sz="4000" dirty="0" smtClean="0"/>
              <a:t>Specify roles and expectations</a:t>
            </a:r>
          </a:p>
          <a:p>
            <a:pPr lvl="1"/>
            <a:r>
              <a:rPr lang="en-US" sz="4000" dirty="0" smtClean="0"/>
              <a:t>Set DEADLINES!</a:t>
            </a:r>
          </a:p>
          <a:p>
            <a:pPr lvl="1"/>
            <a:r>
              <a:rPr lang="en-US" sz="4000" dirty="0" smtClean="0"/>
              <a:t>Frequent meetings</a:t>
            </a:r>
          </a:p>
        </p:txBody>
      </p:sp>
    </p:spTree>
    <p:extLst>
      <p:ext uri="{BB962C8B-B14F-4D97-AF65-F5344CB8AC3E}">
        <p14:creationId xmlns:p14="http://schemas.microsoft.com/office/powerpoint/2010/main" val="19405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Team Meetings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796" y="2020888"/>
            <a:ext cx="6716723" cy="4105275"/>
          </a:xfrm>
        </p:spPr>
        <p:txBody>
          <a:bodyPr>
            <a:normAutofit fontScale="92500"/>
          </a:bodyPr>
          <a:lstStyle/>
          <a:p>
            <a:pPr lvl="3"/>
            <a:r>
              <a:rPr lang="en-US" sz="4000" dirty="0" smtClean="0"/>
              <a:t>Plan points of discussion</a:t>
            </a:r>
          </a:p>
          <a:p>
            <a:pPr lvl="3"/>
            <a:r>
              <a:rPr lang="en-US" sz="4000" dirty="0" smtClean="0"/>
              <a:t>Review last </a:t>
            </a:r>
            <a:r>
              <a:rPr lang="en-US" sz="4000" dirty="0" err="1" smtClean="0"/>
              <a:t>mtg</a:t>
            </a:r>
            <a:r>
              <a:rPr lang="en-US" sz="4000" dirty="0" smtClean="0"/>
              <a:t> notes</a:t>
            </a:r>
          </a:p>
          <a:p>
            <a:pPr lvl="3"/>
            <a:r>
              <a:rPr lang="en-US" sz="4000" dirty="0" smtClean="0"/>
              <a:t>Make </a:t>
            </a:r>
            <a:r>
              <a:rPr lang="en-US" sz="4000" dirty="0" err="1" smtClean="0"/>
              <a:t>mtg</a:t>
            </a:r>
            <a:r>
              <a:rPr lang="en-US" sz="4000" dirty="0" smtClean="0"/>
              <a:t> notes accessible to members</a:t>
            </a:r>
          </a:p>
          <a:p>
            <a:pPr lvl="3"/>
            <a:r>
              <a:rPr lang="en-US" sz="4000" dirty="0" smtClean="0"/>
              <a:t>Virtual </a:t>
            </a:r>
            <a:r>
              <a:rPr lang="en-US" sz="4000" dirty="0" err="1" smtClean="0"/>
              <a:t>mtgs</a:t>
            </a:r>
            <a:r>
              <a:rPr lang="en-US" sz="4000" dirty="0" smtClean="0"/>
              <a:t> (</a:t>
            </a:r>
            <a:r>
              <a:rPr lang="en-US" sz="4000" dirty="0" err="1" smtClean="0"/>
              <a:t>groupme</a:t>
            </a:r>
            <a:r>
              <a:rPr lang="en-US" sz="4000" dirty="0" smtClean="0"/>
              <a:t>, </a:t>
            </a:r>
            <a:r>
              <a:rPr lang="en-US" sz="4000" dirty="0" err="1" smtClean="0"/>
              <a:t>google</a:t>
            </a:r>
            <a:r>
              <a:rPr lang="en-US" sz="4000" dirty="0" smtClean="0"/>
              <a:t> hangouts, </a:t>
            </a:r>
            <a:r>
              <a:rPr lang="en-US" sz="4000" dirty="0" err="1" smtClean="0"/>
              <a:t>skype</a:t>
            </a:r>
            <a:r>
              <a:rPr lang="en-US" sz="4000" dirty="0"/>
              <a:t>)</a:t>
            </a:r>
            <a:endParaRPr lang="en-US" sz="4000" dirty="0" smtClean="0"/>
          </a:p>
          <a:p>
            <a:pPr lvl="3"/>
            <a:endParaRPr lang="en-US" sz="4000" dirty="0" smtClean="0"/>
          </a:p>
          <a:p>
            <a:pPr lvl="3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1545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Teacher Contact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071" y="2020888"/>
            <a:ext cx="6307129" cy="4105275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First thing you do</a:t>
            </a:r>
          </a:p>
          <a:p>
            <a:pPr lvl="1"/>
            <a:r>
              <a:rPr lang="en-US" sz="4000" dirty="0" smtClean="0"/>
              <a:t>Direct communication</a:t>
            </a:r>
          </a:p>
          <a:p>
            <a:pPr lvl="1"/>
            <a:r>
              <a:rPr lang="en-US" sz="4000" dirty="0" smtClean="0"/>
              <a:t>Get past the office</a:t>
            </a:r>
          </a:p>
          <a:p>
            <a:pPr lvl="1"/>
            <a:r>
              <a:rPr lang="en-US" sz="4000" dirty="0" smtClean="0"/>
              <a:t>Stick with what works</a:t>
            </a:r>
          </a:p>
        </p:txBody>
      </p:sp>
    </p:spTree>
    <p:extLst>
      <p:ext uri="{BB962C8B-B14F-4D97-AF65-F5344CB8AC3E}">
        <p14:creationId xmlns:p14="http://schemas.microsoft.com/office/powerpoint/2010/main" val="17160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Do Your Research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sz="3600" dirty="0" smtClean="0"/>
              <a:t>Special Program</a:t>
            </a:r>
          </a:p>
          <a:p>
            <a:pPr lvl="2"/>
            <a:r>
              <a:rPr lang="en-US" sz="3600" dirty="0" smtClean="0"/>
              <a:t>Gifted, IB, etc.</a:t>
            </a:r>
          </a:p>
          <a:p>
            <a:pPr lvl="2"/>
            <a:r>
              <a:rPr lang="en-US" sz="3600" dirty="0" smtClean="0"/>
              <a:t>Clubs of Interest</a:t>
            </a:r>
          </a:p>
          <a:p>
            <a:pPr lvl="2"/>
            <a:r>
              <a:rPr lang="en-US" sz="3600" dirty="0" smtClean="0"/>
              <a:t>TSA, FBLA, </a:t>
            </a:r>
            <a:r>
              <a:rPr lang="en-US" sz="3600" dirty="0" err="1" smtClean="0"/>
              <a:t>etc</a:t>
            </a:r>
            <a:endParaRPr lang="en-US" sz="3600" dirty="0" smtClean="0"/>
          </a:p>
          <a:p>
            <a:pPr lvl="2"/>
            <a:r>
              <a:rPr lang="en-US" sz="3600" dirty="0" smtClean="0"/>
              <a:t>Award &amp; Achievements</a:t>
            </a:r>
          </a:p>
          <a:p>
            <a:pPr lvl="2"/>
            <a:r>
              <a:rPr lang="en-US" sz="3600" dirty="0" smtClean="0"/>
              <a:t>STEM focus</a:t>
            </a:r>
          </a:p>
        </p:txBody>
      </p:sp>
    </p:spTree>
    <p:extLst>
      <p:ext uri="{BB962C8B-B14F-4D97-AF65-F5344CB8AC3E}">
        <p14:creationId xmlns:p14="http://schemas.microsoft.com/office/powerpoint/2010/main" val="34263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The Pitch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732" y="2020888"/>
            <a:ext cx="6476378" cy="4105275"/>
          </a:xfrm>
        </p:spPr>
        <p:txBody>
          <a:bodyPr>
            <a:noAutofit/>
          </a:bodyPr>
          <a:lstStyle/>
          <a:p>
            <a:pPr lvl="3"/>
            <a:r>
              <a:rPr lang="en-US" sz="3600" dirty="0" smtClean="0"/>
              <a:t>Make your intentions clear</a:t>
            </a:r>
          </a:p>
          <a:p>
            <a:pPr lvl="3"/>
            <a:r>
              <a:rPr lang="en-US" sz="3600" dirty="0" smtClean="0"/>
              <a:t>Give a general overview of what your presentation will consist of</a:t>
            </a:r>
          </a:p>
          <a:p>
            <a:pPr lvl="3"/>
            <a:r>
              <a:rPr lang="en-US" sz="3600" dirty="0" smtClean="0"/>
              <a:t>WIFM </a:t>
            </a:r>
            <a:r>
              <a:rPr lang="en-US" sz="3600" dirty="0"/>
              <a:t>(teacher)</a:t>
            </a:r>
          </a:p>
          <a:p>
            <a:pPr lvl="3"/>
            <a:endParaRPr lang="en-US" sz="3600" dirty="0" smtClean="0"/>
          </a:p>
          <a:p>
            <a:pPr marL="685800" lvl="3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8551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296900" cy="886968"/>
          </a:xfrm>
        </p:spPr>
        <p:txBody>
          <a:bodyPr/>
          <a:lstStyle/>
          <a:p>
            <a:pPr algn="ctr"/>
            <a:r>
              <a:rPr lang="en-US" sz="5400" dirty="0" smtClean="0"/>
              <a:t>Suggest Activities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Have a game plan</a:t>
            </a:r>
          </a:p>
          <a:p>
            <a:r>
              <a:rPr lang="en-US" sz="4000" dirty="0" smtClean="0"/>
              <a:t>Do your homework!</a:t>
            </a:r>
          </a:p>
          <a:p>
            <a:r>
              <a:rPr lang="en-US" sz="4000" dirty="0" smtClean="0"/>
              <a:t>What will help drive the point of the presentation</a:t>
            </a:r>
          </a:p>
          <a:p>
            <a:r>
              <a:rPr lang="en-US" sz="4000" dirty="0" smtClean="0"/>
              <a:t>Teachers offer great suggestions</a:t>
            </a:r>
          </a:p>
        </p:txBody>
      </p:sp>
    </p:spTree>
    <p:extLst>
      <p:ext uri="{BB962C8B-B14F-4D97-AF65-F5344CB8AC3E}">
        <p14:creationId xmlns:p14="http://schemas.microsoft.com/office/powerpoint/2010/main" val="9610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876" y="685800"/>
            <a:ext cx="7082698" cy="886968"/>
          </a:xfrm>
        </p:spPr>
        <p:txBody>
          <a:bodyPr/>
          <a:lstStyle/>
          <a:p>
            <a:pPr algn="ctr"/>
            <a:r>
              <a:rPr lang="en-US" sz="5400" dirty="0" smtClean="0"/>
              <a:t>Know Your Resources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600" dirty="0" smtClean="0"/>
              <a:t>Create a balanced ratio </a:t>
            </a:r>
          </a:p>
          <a:p>
            <a:pPr lvl="1"/>
            <a:r>
              <a:rPr lang="en-US" sz="3600" dirty="0" smtClean="0"/>
              <a:t>Have reinforcements ready </a:t>
            </a:r>
          </a:p>
          <a:p>
            <a:pPr lvl="1"/>
            <a:r>
              <a:rPr lang="en-US" sz="3600" dirty="0" smtClean="0"/>
              <a:t>You can never have too much help</a:t>
            </a:r>
          </a:p>
          <a:p>
            <a:pPr marL="228600" lvl="1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1060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044" y="685800"/>
            <a:ext cx="7184956" cy="886968"/>
          </a:xfrm>
        </p:spPr>
        <p:txBody>
          <a:bodyPr/>
          <a:lstStyle/>
          <a:p>
            <a:pPr algn="ctr"/>
            <a:r>
              <a:rPr lang="en-US" sz="5400" dirty="0" smtClean="0"/>
              <a:t>Assess the Audience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Different age group/ Different approach</a:t>
            </a:r>
          </a:p>
          <a:p>
            <a:r>
              <a:rPr lang="en-US" sz="4000" dirty="0" smtClean="0"/>
              <a:t>Tailor your presentation to match their interest (curriculum)</a:t>
            </a:r>
          </a:p>
        </p:txBody>
      </p:sp>
    </p:spTree>
    <p:extLst>
      <p:ext uri="{BB962C8B-B14F-4D97-AF65-F5344CB8AC3E}">
        <p14:creationId xmlns:p14="http://schemas.microsoft.com/office/powerpoint/2010/main" val="42154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7.4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8" y="0"/>
            <a:ext cx="9522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Why Target K-12?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Create a pipeline</a:t>
            </a:r>
          </a:p>
          <a:p>
            <a:r>
              <a:rPr lang="en-US" sz="4000" dirty="0" smtClean="0"/>
              <a:t>Fosters an interest</a:t>
            </a:r>
          </a:p>
          <a:p>
            <a:r>
              <a:rPr lang="en-US" sz="4000" dirty="0" smtClean="0"/>
              <a:t>Provides Resources</a:t>
            </a:r>
          </a:p>
          <a:p>
            <a:r>
              <a:rPr lang="en-US" sz="4000" dirty="0" smtClean="0"/>
              <a:t>Leads to STEM careers</a:t>
            </a:r>
          </a:p>
          <a:p>
            <a:r>
              <a:rPr lang="en-US" sz="4000" dirty="0" smtClean="0"/>
              <a:t>Meets STARS goal</a:t>
            </a:r>
          </a:p>
        </p:txBody>
      </p:sp>
    </p:spTree>
    <p:extLst>
      <p:ext uri="{BB962C8B-B14F-4D97-AF65-F5344CB8AC3E}">
        <p14:creationId xmlns:p14="http://schemas.microsoft.com/office/powerpoint/2010/main" val="41159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853" y="685800"/>
            <a:ext cx="6458386" cy="886968"/>
          </a:xfrm>
        </p:spPr>
        <p:txBody>
          <a:bodyPr/>
          <a:lstStyle/>
          <a:p>
            <a:pPr algn="ctr"/>
            <a:r>
              <a:rPr lang="en-US" sz="5400" dirty="0" smtClean="0"/>
              <a:t>Be Well Rehearsed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Pay more attention</a:t>
            </a:r>
            <a:endParaRPr lang="en-US" sz="4000" dirty="0"/>
          </a:p>
          <a:p>
            <a:r>
              <a:rPr lang="en-US" sz="4000" dirty="0" smtClean="0"/>
              <a:t>Easier to understand</a:t>
            </a:r>
            <a:endParaRPr lang="en-US" dirty="0" smtClean="0"/>
          </a:p>
          <a:p>
            <a:r>
              <a:rPr lang="en-US" sz="4000" dirty="0" smtClean="0"/>
              <a:t>Be Confident</a:t>
            </a:r>
          </a:p>
          <a:p>
            <a:r>
              <a:rPr lang="en-US" sz="4000" dirty="0" smtClean="0"/>
              <a:t>“Translational Approach”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34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Show Enthusiasm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Delivery is everything</a:t>
            </a:r>
          </a:p>
          <a:p>
            <a:r>
              <a:rPr lang="en-US" sz="4000" dirty="0" smtClean="0"/>
              <a:t>They won’t get excited if you don’t</a:t>
            </a:r>
            <a:endParaRPr lang="en-US" sz="4000" dirty="0"/>
          </a:p>
          <a:p>
            <a:r>
              <a:rPr lang="en-US" sz="4000" dirty="0" smtClean="0"/>
              <a:t>Don</a:t>
            </a:r>
            <a:r>
              <a:rPr lang="fr-FR" sz="4000" dirty="0" smtClean="0"/>
              <a:t>’</a:t>
            </a:r>
            <a:r>
              <a:rPr lang="en-US" sz="4000" dirty="0" smtClean="0"/>
              <a:t>t forget to smile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101" y="685800"/>
            <a:ext cx="6652138" cy="886968"/>
          </a:xfrm>
        </p:spPr>
        <p:txBody>
          <a:bodyPr/>
          <a:lstStyle/>
          <a:p>
            <a:pPr algn="ctr"/>
            <a:r>
              <a:rPr lang="en-US" sz="5400" dirty="0" smtClean="0"/>
              <a:t>Build a Connection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Don’t forget to relate to the students</a:t>
            </a:r>
          </a:p>
          <a:p>
            <a:r>
              <a:rPr lang="en-US" sz="4000" dirty="0" smtClean="0"/>
              <a:t>Be open, friendly, inviting so they will be more receptive</a:t>
            </a:r>
          </a:p>
        </p:txBody>
      </p:sp>
    </p:spTree>
    <p:extLst>
      <p:ext uri="{BB962C8B-B14F-4D97-AF65-F5344CB8AC3E}">
        <p14:creationId xmlns:p14="http://schemas.microsoft.com/office/powerpoint/2010/main" val="37726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Breaking the Ice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Low impact/ little moving</a:t>
            </a:r>
            <a:endParaRPr lang="en-US" sz="4000" dirty="0"/>
          </a:p>
          <a:p>
            <a:r>
              <a:rPr lang="en-US" sz="4000" dirty="0" smtClean="0"/>
              <a:t>Initiates interaction</a:t>
            </a:r>
            <a:endParaRPr lang="en-US" sz="4000" dirty="0"/>
          </a:p>
          <a:p>
            <a:r>
              <a:rPr lang="en-US" sz="4000" dirty="0" smtClean="0"/>
              <a:t>Don’t forget to join in on the fun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044" y="685800"/>
            <a:ext cx="7184955" cy="886968"/>
          </a:xfrm>
        </p:spPr>
        <p:txBody>
          <a:bodyPr/>
          <a:lstStyle/>
          <a:p>
            <a:pPr algn="ctr"/>
            <a:r>
              <a:rPr lang="en-US" sz="4800" dirty="0" smtClean="0"/>
              <a:t>Share Your Experiences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Q&amp;A</a:t>
            </a:r>
          </a:p>
          <a:p>
            <a:r>
              <a:rPr lang="en-US" sz="4000" dirty="0" smtClean="0"/>
              <a:t>Encourage &amp; Motivate</a:t>
            </a:r>
          </a:p>
          <a:p>
            <a:r>
              <a:rPr lang="en-US" sz="4000" dirty="0" smtClean="0"/>
              <a:t>Give advice you wish you had at their age</a:t>
            </a:r>
          </a:p>
        </p:txBody>
      </p:sp>
    </p:spTree>
    <p:extLst>
      <p:ext uri="{BB962C8B-B14F-4D97-AF65-F5344CB8AC3E}">
        <p14:creationId xmlns:p14="http://schemas.microsoft.com/office/powerpoint/2010/main" val="2132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Have a Plan B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Roadblocks happen</a:t>
            </a:r>
          </a:p>
          <a:p>
            <a:r>
              <a:rPr lang="en-US" sz="4000" dirty="0" smtClean="0"/>
              <a:t>Don</a:t>
            </a:r>
            <a:r>
              <a:rPr lang="fr-FR" sz="4000" dirty="0" smtClean="0"/>
              <a:t>’</a:t>
            </a:r>
            <a:r>
              <a:rPr lang="en-US" sz="4000" dirty="0" smtClean="0"/>
              <a:t>t stop for too long</a:t>
            </a:r>
            <a:endParaRPr lang="en-US" sz="4000" dirty="0"/>
          </a:p>
          <a:p>
            <a:r>
              <a:rPr lang="en-US" sz="4000" dirty="0" smtClean="0"/>
              <a:t>Keep presenting</a:t>
            </a:r>
          </a:p>
          <a:p>
            <a:r>
              <a:rPr lang="en-US" sz="4000" dirty="0" smtClean="0"/>
              <a:t>Use a game or activity to fill the time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pPr algn="ctr"/>
            <a:r>
              <a:rPr lang="en-US" sz="5400" dirty="0" smtClean="0"/>
              <a:t>Collect Feedback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Ask teachers and students</a:t>
            </a:r>
          </a:p>
          <a:p>
            <a:r>
              <a:rPr lang="en-US" sz="4000" dirty="0" smtClean="0"/>
              <a:t>Quiz/Survey</a:t>
            </a:r>
          </a:p>
          <a:p>
            <a:r>
              <a:rPr lang="en-US" sz="4000" dirty="0" smtClean="0"/>
              <a:t>Leave teacher with sponsor information to send feedback to </a:t>
            </a:r>
          </a:p>
        </p:txBody>
      </p:sp>
    </p:spTree>
    <p:extLst>
      <p:ext uri="{BB962C8B-B14F-4D97-AF65-F5344CB8AC3E}">
        <p14:creationId xmlns:p14="http://schemas.microsoft.com/office/powerpoint/2010/main" val="7107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pPr algn="ctr"/>
            <a:r>
              <a:rPr lang="en-US" sz="5400" dirty="0" smtClean="0"/>
              <a:t>Quiz/Survey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Administer before &amp; after</a:t>
            </a:r>
          </a:p>
          <a:p>
            <a:r>
              <a:rPr lang="en-US" sz="3600" dirty="0" smtClean="0"/>
              <a:t>Short, Sweet, To the Point</a:t>
            </a:r>
          </a:p>
          <a:p>
            <a:r>
              <a:rPr lang="en-US" sz="3600" dirty="0" smtClean="0"/>
              <a:t>Great way to find out what type of impact you had </a:t>
            </a:r>
          </a:p>
        </p:txBody>
      </p:sp>
    </p:spTree>
    <p:extLst>
      <p:ext uri="{BB962C8B-B14F-4D97-AF65-F5344CB8AC3E}">
        <p14:creationId xmlns:p14="http://schemas.microsoft.com/office/powerpoint/2010/main" val="42324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32" y="685800"/>
            <a:ext cx="7104226" cy="886968"/>
          </a:xfrm>
        </p:spPr>
        <p:txBody>
          <a:bodyPr/>
          <a:lstStyle/>
          <a:p>
            <a:pPr algn="ctr"/>
            <a:r>
              <a:rPr lang="en-US" sz="5400" dirty="0" smtClean="0"/>
              <a:t>Quiz/Survey Details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Info from presentation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What they learned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Favorite Part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Possible Improvements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Say </a:t>
            </a:r>
            <a:r>
              <a:rPr lang="en-US" sz="5400" dirty="0"/>
              <a:t>C</a:t>
            </a:r>
            <a:r>
              <a:rPr lang="en-US" sz="5400" dirty="0" smtClean="0"/>
              <a:t>heese!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Take photos of your presentation (WITH PERMISSION!)</a:t>
            </a:r>
            <a:endParaRPr lang="en-US" sz="4000" dirty="0"/>
          </a:p>
          <a:p>
            <a:r>
              <a:rPr lang="en-US" sz="4000" dirty="0" smtClean="0"/>
              <a:t>Best proof</a:t>
            </a:r>
          </a:p>
          <a:p>
            <a:r>
              <a:rPr lang="en-US" sz="4000" dirty="0" smtClean="0"/>
              <a:t>Great marketing tool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 we do it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Normally</a:t>
            </a:r>
          </a:p>
          <a:p>
            <a:pPr lvl="1"/>
            <a:r>
              <a:rPr lang="en-US" sz="4000" dirty="0" smtClean="0"/>
              <a:t>Hard to get going</a:t>
            </a:r>
          </a:p>
          <a:p>
            <a:pPr lvl="1"/>
            <a:r>
              <a:rPr lang="en-US" sz="4000" dirty="0" smtClean="0"/>
              <a:t>Lack of coordination</a:t>
            </a:r>
          </a:p>
          <a:p>
            <a:pPr lvl="1"/>
            <a:r>
              <a:rPr lang="en-US" sz="4000" dirty="0" smtClean="0"/>
              <a:t>No communication</a:t>
            </a:r>
          </a:p>
          <a:p>
            <a:pPr lvl="1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8129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pPr algn="ctr"/>
            <a:r>
              <a:rPr lang="en-US" sz="5400" dirty="0" smtClean="0"/>
              <a:t>Give &amp; Take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Leave them with more information</a:t>
            </a:r>
          </a:p>
          <a:p>
            <a:r>
              <a:rPr lang="en-US" sz="4000" dirty="0" smtClean="0"/>
              <a:t>Explore on their own</a:t>
            </a:r>
          </a:p>
          <a:p>
            <a:r>
              <a:rPr lang="en-US" sz="4000" dirty="0" smtClean="0"/>
              <a:t>Easy to read/navigate through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18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11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1085850"/>
            <a:ext cx="1954530" cy="9486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11.2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085850"/>
            <a:ext cx="1954530" cy="9486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pPr algn="ctr"/>
            <a:r>
              <a:rPr lang="en-US" sz="5400" dirty="0" smtClean="0"/>
              <a:t>Farewell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Express a desire for further interaction</a:t>
            </a:r>
          </a:p>
          <a:p>
            <a:r>
              <a:rPr lang="en-US" sz="4000" dirty="0" smtClean="0"/>
              <a:t>Thank everyone for having you</a:t>
            </a:r>
          </a:p>
          <a:p>
            <a:r>
              <a:rPr lang="en-US" sz="4000" dirty="0" smtClean="0"/>
              <a:t>Follow up with Teacher!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56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Our Outreach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4000" dirty="0" smtClean="0"/>
              <a:t>Snapshot of what we do </a:t>
            </a:r>
          </a:p>
        </p:txBody>
      </p:sp>
    </p:spTree>
    <p:extLst>
      <p:ext uri="{BB962C8B-B14F-4D97-AF65-F5344CB8AC3E}">
        <p14:creationId xmlns:p14="http://schemas.microsoft.com/office/powerpoint/2010/main" val="41652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366" y="581835"/>
            <a:ext cx="5373046" cy="886968"/>
          </a:xfrm>
        </p:spPr>
        <p:txBody>
          <a:bodyPr/>
          <a:lstStyle/>
          <a:p>
            <a:pPr algn="ctr"/>
            <a:r>
              <a:rPr lang="en-US" sz="4800" dirty="0" smtClean="0"/>
              <a:t>Creating A Pipeline</a:t>
            </a:r>
            <a:endParaRPr lang="en-US" sz="4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2512939"/>
              </p:ext>
            </p:extLst>
          </p:nvPr>
        </p:nvGraphicFramePr>
        <p:xfrm>
          <a:off x="2130412" y="1468803"/>
          <a:ext cx="6384938" cy="451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9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School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Targeting kids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STEM Clubs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71" y="2020888"/>
            <a:ext cx="6777990" cy="4105275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4000" dirty="0" err="1" smtClean="0"/>
              <a:t>Chaires</a:t>
            </a:r>
            <a:r>
              <a:rPr lang="en-US" sz="4000" dirty="0" smtClean="0"/>
              <a:t> ES/Hawks Rise ES</a:t>
            </a:r>
          </a:p>
          <a:p>
            <a:pPr lvl="1"/>
            <a:r>
              <a:rPr lang="en-US" sz="4000" dirty="0" smtClean="0"/>
              <a:t>Go to schools</a:t>
            </a:r>
          </a:p>
          <a:p>
            <a:pPr lvl="1"/>
            <a:r>
              <a:rPr lang="en-US" sz="4000" dirty="0" smtClean="0"/>
              <a:t>Work with teachers</a:t>
            </a:r>
          </a:p>
          <a:p>
            <a:pPr lvl="1"/>
            <a:r>
              <a:rPr lang="en-US" sz="4000" dirty="0" smtClean="0"/>
              <a:t>Visit regularly</a:t>
            </a:r>
          </a:p>
          <a:p>
            <a:pPr lvl="1"/>
            <a:r>
              <a:rPr lang="en-US" sz="4000" dirty="0" smtClean="0"/>
              <a:t>3 year relationship</a:t>
            </a:r>
          </a:p>
          <a:p>
            <a:pPr lvl="3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951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Topics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sz="3000" dirty="0" smtClean="0"/>
              <a:t>Robotics</a:t>
            </a:r>
          </a:p>
          <a:p>
            <a:pPr lvl="2"/>
            <a:r>
              <a:rPr lang="en-US" sz="3000" dirty="0" err="1" smtClean="0"/>
              <a:t>Powerpoint</a:t>
            </a:r>
            <a:endParaRPr lang="en-US" sz="3000" dirty="0" smtClean="0"/>
          </a:p>
          <a:p>
            <a:pPr lvl="2"/>
            <a:r>
              <a:rPr lang="en-US" sz="3000" dirty="0" smtClean="0"/>
              <a:t>Garage Band</a:t>
            </a:r>
          </a:p>
          <a:p>
            <a:pPr lvl="2"/>
            <a:r>
              <a:rPr lang="en-US" sz="3000" dirty="0" smtClean="0"/>
              <a:t>Hardware/Software</a:t>
            </a:r>
          </a:p>
          <a:p>
            <a:pPr lvl="2"/>
            <a:r>
              <a:rPr lang="en-US" sz="3000" dirty="0" smtClean="0"/>
              <a:t>Future Technology</a:t>
            </a:r>
          </a:p>
          <a:p>
            <a:pPr lvl="2"/>
            <a:r>
              <a:rPr lang="en-US" sz="3000" dirty="0" smtClean="0"/>
              <a:t>Photoshop</a:t>
            </a:r>
          </a:p>
          <a:p>
            <a:pPr lvl="2"/>
            <a:r>
              <a:rPr lang="en-US" sz="3000" dirty="0" err="1" smtClean="0"/>
              <a:t>Edmodo</a:t>
            </a:r>
            <a:r>
              <a:rPr lang="en-US" sz="3000" dirty="0" smtClean="0"/>
              <a:t> (web design)</a:t>
            </a:r>
          </a:p>
          <a:p>
            <a:pPr marL="685800" lvl="3" indent="0">
              <a:buNone/>
            </a:pPr>
            <a:endParaRPr lang="en-US" sz="3000" dirty="0" smtClean="0"/>
          </a:p>
          <a:p>
            <a:pPr lvl="3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2613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071" y="1700848"/>
            <a:ext cx="5970531" cy="4105275"/>
          </a:xfrm>
        </p:spPr>
        <p:txBody>
          <a:bodyPr>
            <a:noAutofit/>
          </a:bodyPr>
          <a:lstStyle/>
          <a:p>
            <a:r>
              <a:rPr lang="en-US" sz="3000" dirty="0" smtClean="0"/>
              <a:t>Traveling to schools</a:t>
            </a:r>
          </a:p>
          <a:p>
            <a:r>
              <a:rPr lang="en-US" sz="3000" dirty="0" smtClean="0"/>
              <a:t>Limited time</a:t>
            </a:r>
          </a:p>
          <a:p>
            <a:r>
              <a:rPr lang="en-US" sz="3000" dirty="0" smtClean="0"/>
              <a:t>Limited Technology</a:t>
            </a:r>
          </a:p>
          <a:p>
            <a:r>
              <a:rPr lang="en-US" sz="3000" dirty="0" smtClean="0"/>
              <a:t>Short Attention Spans</a:t>
            </a:r>
          </a:p>
          <a:p>
            <a:r>
              <a:rPr lang="en-US" sz="3000" dirty="0" smtClean="0"/>
              <a:t>Teacher expectations</a:t>
            </a:r>
          </a:p>
          <a:p>
            <a:r>
              <a:rPr lang="en-US" sz="3000" dirty="0" smtClean="0"/>
              <a:t>Must change every year – avoid repeat activities</a:t>
            </a:r>
          </a:p>
          <a:p>
            <a:r>
              <a:rPr lang="en-US" sz="3000" dirty="0" smtClean="0"/>
              <a:t>STARS turnover!</a:t>
            </a:r>
          </a:p>
          <a:p>
            <a:pPr marL="228600" lvl="1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069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 we do it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Our approach</a:t>
            </a:r>
          </a:p>
          <a:p>
            <a:r>
              <a:rPr lang="en-US" sz="4000" dirty="0" smtClean="0"/>
              <a:t>Leadership support</a:t>
            </a:r>
          </a:p>
          <a:p>
            <a:r>
              <a:rPr lang="en-US" sz="4000" dirty="0" smtClean="0"/>
              <a:t>Financial </a:t>
            </a:r>
            <a:r>
              <a:rPr lang="en-US" sz="4000" dirty="0"/>
              <a:t>s</a:t>
            </a:r>
            <a:r>
              <a:rPr lang="en-US" sz="4000" dirty="0" smtClean="0"/>
              <a:t>upport</a:t>
            </a:r>
          </a:p>
          <a:p>
            <a:r>
              <a:rPr lang="en-US" sz="4000" dirty="0" smtClean="0"/>
              <a:t>Student Initiated</a:t>
            </a:r>
          </a:p>
          <a:p>
            <a:r>
              <a:rPr lang="en-US" sz="4000" dirty="0" smtClean="0"/>
              <a:t>Reputation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961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Example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071" y="1700848"/>
            <a:ext cx="5970531" cy="4105275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3000" dirty="0" smtClean="0">
                <a:hlinkClick r:id="rId2"/>
              </a:rPr>
              <a:t>Video!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065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School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critical formative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11" y="1208315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296900" cy="886968"/>
          </a:xfrm>
        </p:spPr>
        <p:txBody>
          <a:bodyPr/>
          <a:lstStyle/>
          <a:p>
            <a:r>
              <a:rPr lang="en-US" sz="4500" dirty="0" smtClean="0"/>
              <a:t>Camps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Bring students to your school to learn new skills</a:t>
            </a:r>
          </a:p>
          <a:p>
            <a:r>
              <a:rPr lang="en-US" sz="4000" dirty="0" smtClean="0"/>
              <a:t>Coding (2 intro camps)</a:t>
            </a:r>
          </a:p>
          <a:p>
            <a:r>
              <a:rPr lang="en-US" sz="4000" dirty="0" smtClean="0"/>
              <a:t>Robotics (School visits)</a:t>
            </a:r>
          </a:p>
          <a:p>
            <a:r>
              <a:rPr lang="en-US" sz="4000" dirty="0" smtClean="0"/>
              <a:t>Game Design (2 intro camps)</a:t>
            </a:r>
          </a:p>
          <a:p>
            <a:r>
              <a:rPr lang="en-US" sz="4000" dirty="0" smtClean="0"/>
              <a:t>Technology Camp</a:t>
            </a:r>
          </a:p>
          <a:p>
            <a:pPr lvl="1"/>
            <a:r>
              <a:rPr lang="en-US" sz="4000" dirty="0" smtClean="0"/>
              <a:t>Hardware</a:t>
            </a:r>
          </a:p>
          <a:p>
            <a:pPr lvl="1"/>
            <a:r>
              <a:rPr lang="en-US" sz="4000" dirty="0" smtClean="0"/>
              <a:t>Image/Audio editing</a:t>
            </a:r>
          </a:p>
          <a:p>
            <a:pPr lvl="1"/>
            <a:r>
              <a:rPr lang="en-US" sz="4000" dirty="0" smtClean="0"/>
              <a:t>Web Design</a:t>
            </a:r>
          </a:p>
          <a:p>
            <a:pPr lvl="1"/>
            <a:r>
              <a:rPr lang="en-US" sz="4000" dirty="0" smtClean="0"/>
              <a:t>Game Design</a:t>
            </a:r>
          </a:p>
          <a:p>
            <a:pPr lvl="1"/>
            <a:r>
              <a:rPr lang="en-US" sz="4000" dirty="0" smtClean="0"/>
              <a:t>Security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3375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23" y="1273629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2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071" y="1733550"/>
            <a:ext cx="5970531" cy="497205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 specific about who you want to attend (or you will end up with mostly boys)</a:t>
            </a:r>
          </a:p>
          <a:p>
            <a:r>
              <a:rPr lang="en-US" sz="2800" dirty="0" smtClean="0"/>
              <a:t>Parents reluctant with out of school location (most assume a cost)</a:t>
            </a:r>
          </a:p>
          <a:p>
            <a:r>
              <a:rPr lang="en-US" sz="2800" dirty="0" smtClean="0"/>
              <a:t>Must supervise from arrival to departure</a:t>
            </a:r>
          </a:p>
          <a:p>
            <a:pPr lvl="1"/>
            <a:r>
              <a:rPr lang="en-US" sz="2800" dirty="0" smtClean="0"/>
              <a:t>Early drop-off, Late pick-up</a:t>
            </a:r>
          </a:p>
        </p:txBody>
      </p:sp>
    </p:spTree>
    <p:extLst>
      <p:ext uri="{BB962C8B-B14F-4D97-AF65-F5344CB8AC3E}">
        <p14:creationId xmlns:p14="http://schemas.microsoft.com/office/powerpoint/2010/main" val="1637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9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TSA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Work with established school programs that support TSA chapters</a:t>
            </a:r>
          </a:p>
          <a:p>
            <a:r>
              <a:rPr lang="en-US" sz="3600" dirty="0" smtClean="0"/>
              <a:t>Work/Attend leadership conferences</a:t>
            </a:r>
          </a:p>
          <a:p>
            <a:r>
              <a:rPr lang="en-US" sz="3600" dirty="0" smtClean="0"/>
              <a:t>Judge events at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35349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TSA example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www.youtube.com/watch?v=Rrk-x9ajLp0&amp;feature=c4-overview&amp;list=UUD6C_m_oXgqjYSn4j8Z0LFg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 </a:t>
            </a:r>
            <a:r>
              <a:rPr lang="en-US" sz="4800" dirty="0" smtClean="0"/>
              <a:t>Visit Middle Schools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Perfect time to get students thinking about potential fields of study/careers</a:t>
            </a:r>
          </a:p>
        </p:txBody>
      </p:sp>
    </p:spTree>
    <p:extLst>
      <p:ext uri="{BB962C8B-B14F-4D97-AF65-F5344CB8AC3E}">
        <p14:creationId xmlns:p14="http://schemas.microsoft.com/office/powerpoint/2010/main" val="9310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 do you get that level of trust?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4000" dirty="0" smtClean="0"/>
              <a:t>Showing Success</a:t>
            </a:r>
          </a:p>
          <a:p>
            <a:pPr lvl="1"/>
            <a:r>
              <a:rPr lang="en-US" sz="4000" dirty="0" smtClean="0"/>
              <a:t>Teacher feedback</a:t>
            </a:r>
          </a:p>
          <a:p>
            <a:pPr lvl="1"/>
            <a:r>
              <a:rPr lang="en-US" sz="4000" dirty="0" smtClean="0"/>
              <a:t>Documentation</a:t>
            </a:r>
          </a:p>
          <a:p>
            <a:pPr lvl="1"/>
            <a:r>
              <a:rPr lang="en-US" sz="4000" dirty="0" smtClean="0"/>
              <a:t>Ongoing relationships</a:t>
            </a:r>
          </a:p>
          <a:p>
            <a:pPr marL="228600" lvl="1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786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r>
              <a:rPr lang="en-US" sz="4700" dirty="0" smtClean="0"/>
              <a:t>Visit Middle Schools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Talk about STEM</a:t>
            </a:r>
          </a:p>
          <a:p>
            <a:r>
              <a:rPr lang="en-US" sz="3600" dirty="0" smtClean="0"/>
              <a:t>Introduce to TSA</a:t>
            </a:r>
          </a:p>
          <a:p>
            <a:r>
              <a:rPr lang="en-US" sz="3600" dirty="0" smtClean="0"/>
              <a:t>Show how technology is applicable</a:t>
            </a:r>
          </a:p>
          <a:p>
            <a:r>
              <a:rPr lang="en-US" sz="3600" dirty="0" smtClean="0"/>
              <a:t>Provide resources to explore STEM/TSA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13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School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Guide them into STEM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r>
              <a:rPr lang="en-US" sz="4800" dirty="0" smtClean="0"/>
              <a:t>High School Visits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Hopefully the students have a thorough interest in STEM by now</a:t>
            </a:r>
          </a:p>
          <a:p>
            <a:r>
              <a:rPr lang="en-US" sz="3200" dirty="0" smtClean="0"/>
              <a:t>Provide them with information on STEM careers</a:t>
            </a:r>
          </a:p>
          <a:p>
            <a:r>
              <a:rPr lang="en-US" sz="3200" dirty="0" smtClean="0"/>
              <a:t>Talk to them about what they might want to study in order to achieve their goals</a:t>
            </a:r>
          </a:p>
        </p:txBody>
      </p:sp>
    </p:spTree>
    <p:extLst>
      <p:ext uri="{BB962C8B-B14F-4D97-AF65-F5344CB8AC3E}">
        <p14:creationId xmlns:p14="http://schemas.microsoft.com/office/powerpoint/2010/main" val="18924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84" y="992776"/>
            <a:ext cx="7145952" cy="476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r>
              <a:rPr lang="en-US" sz="4800" dirty="0" smtClean="0"/>
              <a:t>Hosting High Schools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Bring students to your school</a:t>
            </a:r>
          </a:p>
          <a:p>
            <a:r>
              <a:rPr lang="en-US" sz="3200" dirty="0" smtClean="0"/>
              <a:t>Personalized tours</a:t>
            </a:r>
          </a:p>
          <a:p>
            <a:r>
              <a:rPr lang="en-US" sz="3200" dirty="0" smtClean="0"/>
              <a:t>Educate about your program</a:t>
            </a:r>
          </a:p>
          <a:p>
            <a:r>
              <a:rPr lang="en-US" sz="3200" dirty="0" smtClean="0"/>
              <a:t>Ask about career goals</a:t>
            </a:r>
          </a:p>
          <a:p>
            <a:r>
              <a:rPr lang="en-US" sz="3200" dirty="0" smtClean="0"/>
              <a:t>Talk to STARS students about their experiences</a:t>
            </a:r>
          </a:p>
        </p:txBody>
      </p:sp>
    </p:spTree>
    <p:extLst>
      <p:ext uri="{BB962C8B-B14F-4D97-AF65-F5344CB8AC3E}">
        <p14:creationId xmlns:p14="http://schemas.microsoft.com/office/powerpoint/2010/main" val="16591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47" y="326571"/>
            <a:ext cx="6261055" cy="1468265"/>
          </a:xfrm>
        </p:spPr>
        <p:txBody>
          <a:bodyPr/>
          <a:lstStyle/>
          <a:p>
            <a:pPr algn="ctr"/>
            <a:r>
              <a:rPr lang="en-US" sz="4800" dirty="0" smtClean="0"/>
              <a:t>Measuring Your Impact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Pre-survey</a:t>
            </a:r>
          </a:p>
          <a:p>
            <a:r>
              <a:rPr lang="en-US" sz="4000" dirty="0" smtClean="0"/>
              <a:t>Post-survey</a:t>
            </a:r>
          </a:p>
          <a:p>
            <a:r>
              <a:rPr lang="en-US" sz="4000" dirty="0" smtClean="0"/>
              <a:t>Ask for feedback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34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build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r>
              <a:rPr lang="en-US" sz="4400" dirty="0" smtClean="0"/>
              <a:t>Build Relationships with Teachers at all Levels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Schedule meetings</a:t>
            </a:r>
          </a:p>
          <a:p>
            <a:pPr lvl="1"/>
            <a:r>
              <a:rPr lang="en-US" sz="3200" dirty="0" smtClean="0"/>
              <a:t>Assist with curriculum</a:t>
            </a:r>
          </a:p>
          <a:p>
            <a:pPr lvl="1"/>
            <a:r>
              <a:rPr lang="en-US" sz="3200" dirty="0" smtClean="0"/>
              <a:t>Advise on technical issues</a:t>
            </a:r>
          </a:p>
          <a:p>
            <a:r>
              <a:rPr lang="en-US" sz="3200" dirty="0" smtClean="0"/>
              <a:t>Work with the county</a:t>
            </a:r>
          </a:p>
          <a:p>
            <a:r>
              <a:rPr lang="en-US" sz="3200" dirty="0" smtClean="0"/>
              <a:t>Bring the resources with </a:t>
            </a:r>
            <a:r>
              <a:rPr lang="en-US" sz="3200" dirty="0"/>
              <a:t>y</a:t>
            </a:r>
            <a:r>
              <a:rPr lang="en-US" sz="3200" dirty="0" smtClean="0"/>
              <a:t>ou</a:t>
            </a:r>
          </a:p>
          <a:p>
            <a:r>
              <a:rPr lang="en-US" sz="3200" dirty="0" smtClean="0"/>
              <a:t>Use free 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292" y="560070"/>
            <a:ext cx="6602108" cy="1467676"/>
          </a:xfrm>
        </p:spPr>
        <p:txBody>
          <a:bodyPr/>
          <a:lstStyle/>
          <a:p>
            <a:r>
              <a:rPr lang="en-US" sz="4000" dirty="0" smtClean="0"/>
              <a:t>Find the right STARS students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Friendly</a:t>
            </a:r>
          </a:p>
          <a:p>
            <a:r>
              <a:rPr lang="en-US" sz="4000" dirty="0" smtClean="0"/>
              <a:t>Energetic</a:t>
            </a:r>
          </a:p>
          <a:p>
            <a:r>
              <a:rPr lang="en-US" sz="4000" dirty="0" smtClean="0"/>
              <a:t>Passionate</a:t>
            </a:r>
          </a:p>
          <a:p>
            <a:r>
              <a:rPr lang="en-US" sz="4000" dirty="0" smtClean="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1271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2" y="685800"/>
            <a:ext cx="6192814" cy="886968"/>
          </a:xfrm>
        </p:spPr>
        <p:txBody>
          <a:bodyPr/>
          <a:lstStyle/>
          <a:p>
            <a:r>
              <a:rPr lang="en-US" sz="4800" dirty="0" smtClean="0"/>
              <a:t>Make the schools happy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Promote the schools you work with</a:t>
            </a:r>
          </a:p>
          <a:p>
            <a:r>
              <a:rPr lang="en-US" sz="4000" dirty="0" smtClean="0"/>
              <a:t>TV/News/Web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55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Get Involved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4000" dirty="0" smtClean="0"/>
              <a:t>You have to get involved and get the experience in order to build support.</a:t>
            </a:r>
          </a:p>
        </p:txBody>
      </p:sp>
    </p:spTree>
    <p:extLst>
      <p:ext uri="{BB962C8B-B14F-4D97-AF65-F5344CB8AC3E}">
        <p14:creationId xmlns:p14="http://schemas.microsoft.com/office/powerpoint/2010/main" val="6131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Make the parents feel included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Greet parents</a:t>
            </a:r>
          </a:p>
          <a:p>
            <a:r>
              <a:rPr lang="en-US" sz="2800" dirty="0" smtClean="0"/>
              <a:t>Allow to observe</a:t>
            </a:r>
          </a:p>
          <a:p>
            <a:r>
              <a:rPr lang="en-US" sz="2800" dirty="0" smtClean="0"/>
              <a:t>Show student work at the end</a:t>
            </a:r>
          </a:p>
          <a:p>
            <a:r>
              <a:rPr lang="en-US" sz="2800" dirty="0" smtClean="0"/>
              <a:t>Send things home with them</a:t>
            </a:r>
          </a:p>
          <a:p>
            <a:r>
              <a:rPr lang="en-US" sz="2800" dirty="0" smtClean="0"/>
              <a:t>Give contact info</a:t>
            </a:r>
          </a:p>
          <a:p>
            <a:r>
              <a:rPr lang="en-US" sz="2800" dirty="0" smtClean="0"/>
              <a:t>Open channel of communication – via email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6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Sustained Engagement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Leave students with resources to keep going</a:t>
            </a:r>
          </a:p>
          <a:p>
            <a:r>
              <a:rPr lang="en-US" sz="3200" dirty="0" smtClean="0"/>
              <a:t>Extend an open line of communication</a:t>
            </a:r>
          </a:p>
          <a:p>
            <a:r>
              <a:rPr lang="en-US" sz="3200" dirty="0" smtClean="0"/>
              <a:t>Follow up to thank them for their participation and remind them that you are there to help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9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Work around their schedule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School Schedule</a:t>
            </a:r>
          </a:p>
          <a:p>
            <a:pPr lvl="1"/>
            <a:r>
              <a:rPr lang="en-US" sz="3200" dirty="0" smtClean="0"/>
              <a:t>Breaks</a:t>
            </a:r>
          </a:p>
          <a:p>
            <a:pPr lvl="1"/>
            <a:r>
              <a:rPr lang="en-US" sz="3200" dirty="0" smtClean="0"/>
              <a:t>Holidays</a:t>
            </a:r>
          </a:p>
          <a:p>
            <a:pPr lvl="1"/>
            <a:r>
              <a:rPr lang="en-US" sz="3200" dirty="0" smtClean="0"/>
              <a:t>FCAT</a:t>
            </a:r>
          </a:p>
          <a:p>
            <a:pPr lvl="1"/>
            <a:r>
              <a:rPr lang="en-US" sz="3200" dirty="0" smtClean="0"/>
              <a:t>Testing</a:t>
            </a:r>
          </a:p>
          <a:p>
            <a:pPr marL="228600" lvl="1" indent="0">
              <a:buNone/>
            </a:pPr>
            <a:r>
              <a:rPr lang="en-US" sz="3200" dirty="0" smtClean="0"/>
              <a:t>Be flexible and allow them to take the lead on when/where your events will be</a:t>
            </a:r>
          </a:p>
        </p:txBody>
      </p:sp>
    </p:spTree>
    <p:extLst>
      <p:ext uri="{BB962C8B-B14F-4D97-AF65-F5344CB8AC3E}">
        <p14:creationId xmlns:p14="http://schemas.microsoft.com/office/powerpoint/2010/main" val="5509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Thank You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For more info: starsalliance.fsu.edu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31" y="685800"/>
            <a:ext cx="6357147" cy="886968"/>
          </a:xfrm>
        </p:spPr>
        <p:txBody>
          <a:bodyPr/>
          <a:lstStyle/>
          <a:p>
            <a:r>
              <a:rPr lang="en-US" sz="5400" dirty="0" smtClean="0"/>
              <a:t>Forms of Outreach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 smtClean="0"/>
              <a:t>Visits</a:t>
            </a:r>
            <a:endParaRPr lang="en-US" sz="4000" dirty="0"/>
          </a:p>
          <a:p>
            <a:pPr lvl="1"/>
            <a:r>
              <a:rPr lang="en-US" sz="4000" dirty="0"/>
              <a:t>H</a:t>
            </a:r>
            <a:r>
              <a:rPr lang="en-US" sz="4000" dirty="0" smtClean="0"/>
              <a:t>osting</a:t>
            </a:r>
            <a:endParaRPr lang="en-US" sz="4000" dirty="0"/>
          </a:p>
          <a:p>
            <a:pPr lvl="1"/>
            <a:r>
              <a:rPr lang="en-US" sz="4000" dirty="0" smtClean="0"/>
              <a:t>Local </a:t>
            </a:r>
          </a:p>
          <a:p>
            <a:pPr lvl="1"/>
            <a:r>
              <a:rPr lang="en-US" sz="4000" dirty="0" smtClean="0"/>
              <a:t>Out of Town</a:t>
            </a:r>
          </a:p>
          <a:p>
            <a:pPr lvl="1"/>
            <a:r>
              <a:rPr lang="en-US" sz="4000" dirty="0" smtClean="0"/>
              <a:t>Work with Teachers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Your K-12 Portfolio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 smtClean="0"/>
              <a:t>Plan</a:t>
            </a:r>
          </a:p>
          <a:p>
            <a:pPr lvl="1"/>
            <a:r>
              <a:rPr lang="en-US" sz="4000" dirty="0" smtClean="0"/>
              <a:t>Presentation</a:t>
            </a:r>
          </a:p>
          <a:p>
            <a:pPr lvl="1"/>
            <a:r>
              <a:rPr lang="en-US" sz="4000" dirty="0" smtClean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11117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685800"/>
            <a:ext cx="6781800" cy="886968"/>
          </a:xfrm>
        </p:spPr>
        <p:txBody>
          <a:bodyPr/>
          <a:lstStyle/>
          <a:p>
            <a:r>
              <a:rPr lang="en-US" sz="5400" dirty="0" smtClean="0"/>
              <a:t>Set an Expectation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is Your…</a:t>
            </a:r>
          </a:p>
          <a:p>
            <a:pPr lvl="1"/>
            <a:r>
              <a:rPr lang="en-US" sz="4000" dirty="0" smtClean="0"/>
              <a:t>Goal (SMART!)</a:t>
            </a:r>
          </a:p>
          <a:p>
            <a:pPr lvl="1"/>
            <a:r>
              <a:rPr lang="en-US" sz="4000" dirty="0" smtClean="0"/>
              <a:t>Focus</a:t>
            </a:r>
          </a:p>
          <a:p>
            <a:pPr lvl="1"/>
            <a:r>
              <a:rPr lang="en-US" sz="4000" dirty="0" smtClean="0"/>
              <a:t>Motivation</a:t>
            </a:r>
            <a:r>
              <a:rPr lang="en-US" sz="4000" dirty="0"/>
              <a:t> </a:t>
            </a:r>
            <a:r>
              <a:rPr lang="en-US" sz="4000" dirty="0" smtClean="0"/>
              <a:t>(food!)</a:t>
            </a:r>
          </a:p>
        </p:txBody>
      </p:sp>
    </p:spTree>
    <p:extLst>
      <p:ext uri="{BB962C8B-B14F-4D97-AF65-F5344CB8AC3E}">
        <p14:creationId xmlns:p14="http://schemas.microsoft.com/office/powerpoint/2010/main" val="4713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Custom 2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5000B"/>
      </a:accent1>
      <a:accent2>
        <a:srgbClr val="90001C"/>
      </a:accent2>
      <a:accent3>
        <a:srgbClr val="E2B300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5383</TotalTime>
  <Words>1075</Words>
  <Application>Microsoft Office PowerPoint</Application>
  <PresentationFormat>On-screen Show (4:3)</PresentationFormat>
  <Paragraphs>283</Paragraphs>
  <Slides>63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Inspiration</vt:lpstr>
      <vt:lpstr>Building a Portfolio of    K-12 Outreach</vt:lpstr>
      <vt:lpstr>Why Target K-12? </vt:lpstr>
      <vt:lpstr>How we do it </vt:lpstr>
      <vt:lpstr>How we do it </vt:lpstr>
      <vt:lpstr>How do you get that level of trust?</vt:lpstr>
      <vt:lpstr>Get Involved</vt:lpstr>
      <vt:lpstr>Forms of Outreach</vt:lpstr>
      <vt:lpstr>Your K-12 Portfolio</vt:lpstr>
      <vt:lpstr>Set an Expectation</vt:lpstr>
      <vt:lpstr>Assemble a Team </vt:lpstr>
      <vt:lpstr>Team Work</vt:lpstr>
      <vt:lpstr>Team Meetings</vt:lpstr>
      <vt:lpstr>Teacher Contact</vt:lpstr>
      <vt:lpstr>Do Your Research</vt:lpstr>
      <vt:lpstr>The Pitch</vt:lpstr>
      <vt:lpstr>Suggest Activities</vt:lpstr>
      <vt:lpstr>Know Your Resources</vt:lpstr>
      <vt:lpstr>Assess the Audience</vt:lpstr>
      <vt:lpstr>PowerPoint Presentation</vt:lpstr>
      <vt:lpstr>Be Well Rehearsed</vt:lpstr>
      <vt:lpstr>Show Enthusiasm </vt:lpstr>
      <vt:lpstr>Build a Connection</vt:lpstr>
      <vt:lpstr>Breaking the Ice</vt:lpstr>
      <vt:lpstr>Share Your Experiences</vt:lpstr>
      <vt:lpstr>Have a Plan B</vt:lpstr>
      <vt:lpstr>Collect Feedback</vt:lpstr>
      <vt:lpstr>Quiz/Survey</vt:lpstr>
      <vt:lpstr>Quiz/Survey Details</vt:lpstr>
      <vt:lpstr>Say Cheese!</vt:lpstr>
      <vt:lpstr>Give &amp; Take</vt:lpstr>
      <vt:lpstr>PowerPoint Presentation</vt:lpstr>
      <vt:lpstr>PowerPoint Presentation</vt:lpstr>
      <vt:lpstr>Farewell</vt:lpstr>
      <vt:lpstr>Our Outreach</vt:lpstr>
      <vt:lpstr>Creating A Pipeline</vt:lpstr>
      <vt:lpstr>Elementary School Outreach</vt:lpstr>
      <vt:lpstr>STEM Clubs</vt:lpstr>
      <vt:lpstr>Topics</vt:lpstr>
      <vt:lpstr>Challenges</vt:lpstr>
      <vt:lpstr>Example</vt:lpstr>
      <vt:lpstr>Middle School Outreach</vt:lpstr>
      <vt:lpstr>PowerPoint Presentation</vt:lpstr>
      <vt:lpstr>Camps</vt:lpstr>
      <vt:lpstr>PowerPoint Presentation</vt:lpstr>
      <vt:lpstr>Challenges</vt:lpstr>
      <vt:lpstr>PowerPoint Presentation</vt:lpstr>
      <vt:lpstr>TSA</vt:lpstr>
      <vt:lpstr>TSA example</vt:lpstr>
      <vt:lpstr> Visit Middle Schools</vt:lpstr>
      <vt:lpstr>Visit Middle Schools</vt:lpstr>
      <vt:lpstr>High School Outreach</vt:lpstr>
      <vt:lpstr>High School Visits</vt:lpstr>
      <vt:lpstr>PowerPoint Presentation</vt:lpstr>
      <vt:lpstr>Hosting High Schools</vt:lpstr>
      <vt:lpstr>Measuring Your Impact</vt:lpstr>
      <vt:lpstr>How to build Relationships</vt:lpstr>
      <vt:lpstr>Build Relationships with Teachers at all Levels</vt:lpstr>
      <vt:lpstr>Find the right STARS students </vt:lpstr>
      <vt:lpstr>Make the schools happy</vt:lpstr>
      <vt:lpstr>Make the parents feel included</vt:lpstr>
      <vt:lpstr>Sustained Engagement</vt:lpstr>
      <vt:lpstr>Work around their schedule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IN</dc:title>
  <dc:creator>RACHAEL</dc:creator>
  <cp:lastModifiedBy>Ebrahim Randeree</cp:lastModifiedBy>
  <cp:revision>44</cp:revision>
  <dcterms:created xsi:type="dcterms:W3CDTF">2013-07-16T19:16:32Z</dcterms:created>
  <dcterms:modified xsi:type="dcterms:W3CDTF">2013-08-16T15:12:42Z</dcterms:modified>
</cp:coreProperties>
</file>